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317" r:id="rId3"/>
    <p:sldId id="348" r:id="rId4"/>
    <p:sldId id="349" r:id="rId5"/>
    <p:sldId id="342" r:id="rId6"/>
    <p:sldId id="351" r:id="rId7"/>
    <p:sldId id="347" r:id="rId8"/>
    <p:sldId id="340" r:id="rId9"/>
    <p:sldId id="323" r:id="rId10"/>
    <p:sldId id="330" r:id="rId11"/>
    <p:sldId id="333" r:id="rId12"/>
    <p:sldId id="332" r:id="rId13"/>
    <p:sldId id="293" r:id="rId14"/>
    <p:sldId id="294" r:id="rId15"/>
    <p:sldId id="328" r:id="rId16"/>
    <p:sldId id="334" r:id="rId17"/>
    <p:sldId id="335" r:id="rId18"/>
    <p:sldId id="336" r:id="rId19"/>
    <p:sldId id="352" r:id="rId20"/>
    <p:sldId id="356" r:id="rId21"/>
    <p:sldId id="357" r:id="rId22"/>
    <p:sldId id="353" r:id="rId23"/>
    <p:sldId id="355" r:id="rId24"/>
    <p:sldId id="354" r:id="rId25"/>
    <p:sldId id="337" r:id="rId26"/>
    <p:sldId id="338" r:id="rId27"/>
    <p:sldId id="339" r:id="rId28"/>
    <p:sldId id="345" r:id="rId29"/>
    <p:sldId id="346" r:id="rId30"/>
    <p:sldId id="272" r:id="rId3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66441" autoAdjust="0"/>
  </p:normalViewPr>
  <p:slideViewPr>
    <p:cSldViewPr>
      <p:cViewPr varScale="1">
        <p:scale>
          <a:sx n="50" d="100"/>
          <a:sy n="50" d="100"/>
        </p:scale>
        <p:origin x="-1776" y="-96"/>
      </p:cViewPr>
      <p:guideLst>
        <p:guide orient="horz" pos="2160"/>
        <p:guide pos="2880"/>
      </p:guideLst>
    </p:cSldViewPr>
  </p:slideViewPr>
  <p:outlineViewPr>
    <p:cViewPr>
      <p:scale>
        <a:sx n="33" d="100"/>
        <a:sy n="33" d="100"/>
      </p:scale>
      <p:origin x="0" y="1874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727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727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727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32C968E-BC47-42F4-80CC-CCBBF1D2404E}"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4301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9B4D8D8-134A-4D87-9119-FECBF2630F5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9E967E4-0B28-4FB2-9A19-FA9239820477}" type="slidenum">
              <a:rPr lang="en-GB" smtClean="0"/>
              <a:pPr/>
              <a:t>1</a:t>
            </a:fld>
            <a:endParaRPr lang="en-GB" smtClean="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6541AFA-FDDB-4699-8551-106415973ED6}" type="slidenum">
              <a:rPr lang="en-GB" smtClean="0"/>
              <a:pPr/>
              <a:t>10</a:t>
            </a:fld>
            <a:endParaRPr lang="en-GB" smtClean="0"/>
          </a:p>
        </p:txBody>
      </p:sp>
      <p:sp>
        <p:nvSpPr>
          <p:cNvPr id="5325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ACE7BA04-8F1C-4F06-8B32-46AC4D324072}" type="slidenum">
              <a:rPr lang="en-GB" sz="1200">
                <a:latin typeface="Arial" charset="0"/>
                <a:ea typeface="ヒラギノ角ゴ Pro W3" pitchFamily="48" charset="-128"/>
              </a:rPr>
              <a:pPr algn="r" eaLnBrk="0" hangingPunct="0"/>
              <a:t>10</a:t>
            </a:fld>
            <a:endParaRPr lang="en-GB" sz="1200">
              <a:latin typeface="Arial" charset="0"/>
              <a:ea typeface="ヒラギノ角ゴ Pro W3" pitchFamily="48" charset="-128"/>
            </a:endParaRPr>
          </a:p>
        </p:txBody>
      </p:sp>
      <p:sp>
        <p:nvSpPr>
          <p:cNvPr id="53252" name="Rectangle 2"/>
          <p:cNvSpPr>
            <a:spLocks noRot="1" noChangeArrowheads="1" noTextEdit="1"/>
          </p:cNvSpPr>
          <p:nvPr>
            <p:ph type="sldImg"/>
          </p:nvPr>
        </p:nvSpPr>
        <p:spPr>
          <a:ln/>
        </p:spPr>
      </p:sp>
      <p:sp>
        <p:nvSpPr>
          <p:cNvPr id="53253" name="Rectangle 3"/>
          <p:cNvSpPr>
            <a:spLocks noGrp="1" noChangeArrowheads="1"/>
          </p:cNvSpPr>
          <p:nvPr>
            <p:ph type="body" idx="1"/>
          </p:nvPr>
        </p:nvSpPr>
        <p:spPr>
          <a:xfrm>
            <a:off x="914400" y="4343400"/>
            <a:ext cx="5029200" cy="4114800"/>
          </a:xfrm>
          <a:noFill/>
          <a:ln/>
        </p:spPr>
        <p:txBody>
          <a:bodyPr/>
          <a:lstStyle/>
          <a:p>
            <a:pPr eaLnBrk="1" hangingPunct="1"/>
            <a:endParaRPr lang="en-US" sz="8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2435833-D253-423F-BE3E-39509981110C}" type="slidenum">
              <a:rPr lang="en-GB" smtClean="0"/>
              <a:pPr/>
              <a:t>11</a:t>
            </a:fld>
            <a:endParaRPr lang="en-GB" smtClean="0"/>
          </a:p>
        </p:txBody>
      </p:sp>
      <p:sp>
        <p:nvSpPr>
          <p:cNvPr id="5427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4EFD0FC8-8608-4BF5-AB82-9BF1973AC777}" type="slidenum">
              <a:rPr lang="en-GB" sz="1200">
                <a:latin typeface="Arial" charset="0"/>
                <a:ea typeface="ヒラギノ角ゴ Pro W3" pitchFamily="48" charset="-128"/>
              </a:rPr>
              <a:pPr algn="r" eaLnBrk="0" hangingPunct="0"/>
              <a:t>11</a:t>
            </a:fld>
            <a:endParaRPr lang="en-GB" sz="1200">
              <a:latin typeface="Arial" charset="0"/>
              <a:ea typeface="ヒラギノ角ゴ Pro W3" pitchFamily="48" charset="-128"/>
            </a:endParaRPr>
          </a:p>
        </p:txBody>
      </p:sp>
      <p:sp>
        <p:nvSpPr>
          <p:cNvPr id="54276" name="Rectangle 2"/>
          <p:cNvSpPr>
            <a:spLocks noRot="1" noChangeArrowheads="1" noTextEdit="1"/>
          </p:cNvSpPr>
          <p:nvPr>
            <p:ph type="sldImg"/>
          </p:nvPr>
        </p:nvSpPr>
        <p:spPr>
          <a:ln/>
        </p:spPr>
      </p:sp>
      <p:sp>
        <p:nvSpPr>
          <p:cNvPr id="54277" name="Rectangle 3"/>
          <p:cNvSpPr>
            <a:spLocks noGrp="1" noChangeArrowheads="1"/>
          </p:cNvSpPr>
          <p:nvPr>
            <p:ph type="body" idx="1"/>
          </p:nvPr>
        </p:nvSpPr>
        <p:spPr>
          <a:xfrm>
            <a:off x="914400" y="4343400"/>
            <a:ext cx="5029200" cy="4114800"/>
          </a:xfrm>
          <a:noFill/>
          <a:ln/>
        </p:spPr>
        <p:txBody>
          <a:bodyPr/>
          <a:lstStyle/>
          <a:p>
            <a:pPr eaLnBrk="1" hangingPunct="1"/>
            <a:endParaRPr lang="en-US" sz="8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0F05000-9C42-4B35-96E1-5CA3D79652FD}" type="slidenum">
              <a:rPr lang="en-GB" smtClean="0"/>
              <a:pPr/>
              <a:t>12</a:t>
            </a:fld>
            <a:endParaRPr lang="en-GB" smtClean="0"/>
          </a:p>
        </p:txBody>
      </p:sp>
      <p:sp>
        <p:nvSpPr>
          <p:cNvPr id="5529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1F5143DC-2DD4-4DB9-B1E4-5C067C856167}" type="slidenum">
              <a:rPr lang="en-GB" sz="1200">
                <a:latin typeface="Arial" charset="0"/>
                <a:ea typeface="ヒラギノ角ゴ Pro W3" pitchFamily="48" charset="-128"/>
              </a:rPr>
              <a:pPr algn="r" eaLnBrk="0" hangingPunct="0"/>
              <a:t>12</a:t>
            </a:fld>
            <a:endParaRPr lang="en-GB" sz="1200">
              <a:latin typeface="Arial" charset="0"/>
              <a:ea typeface="ヒラギノ角ゴ Pro W3" pitchFamily="48" charset="-128"/>
            </a:endParaRPr>
          </a:p>
        </p:txBody>
      </p:sp>
      <p:sp>
        <p:nvSpPr>
          <p:cNvPr id="55300" name="Rectangle 2"/>
          <p:cNvSpPr>
            <a:spLocks noRot="1" noChangeArrowheads="1" noTextEdit="1"/>
          </p:cNvSpPr>
          <p:nvPr>
            <p:ph type="sldImg"/>
          </p:nvPr>
        </p:nvSpPr>
        <p:spPr>
          <a:ln/>
        </p:spPr>
      </p:sp>
      <p:sp>
        <p:nvSpPr>
          <p:cNvPr id="55301" name="Rectangle 3"/>
          <p:cNvSpPr>
            <a:spLocks noGrp="1" noChangeArrowheads="1"/>
          </p:cNvSpPr>
          <p:nvPr>
            <p:ph type="body" idx="1"/>
          </p:nvPr>
        </p:nvSpPr>
        <p:spPr>
          <a:xfrm>
            <a:off x="914400" y="4343400"/>
            <a:ext cx="5029200" cy="4114800"/>
          </a:xfrm>
          <a:noFill/>
          <a:ln/>
        </p:spPr>
        <p:txBody>
          <a:bodyPr/>
          <a:lstStyle/>
          <a:p>
            <a:pPr eaLnBrk="1" hangingPunct="1"/>
            <a:endParaRPr lang="en-US" sz="8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732093A-01FE-45E1-B48D-6BE8E9C3D789}" type="slidenum">
              <a:rPr lang="en-GB" smtClean="0"/>
              <a:pPr/>
              <a:t>13</a:t>
            </a:fld>
            <a:endParaRPr lang="en-GB" smtClean="0"/>
          </a:p>
        </p:txBody>
      </p:sp>
      <p:sp>
        <p:nvSpPr>
          <p:cNvPr id="5632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C189FDFE-E3DF-41AD-865A-3C93DB2811C3}" type="slidenum">
              <a:rPr lang="en-GB" sz="1200">
                <a:latin typeface="Arial" charset="0"/>
                <a:ea typeface="ヒラギノ角ゴ Pro W3" pitchFamily="48" charset="-128"/>
              </a:rPr>
              <a:pPr algn="r" eaLnBrk="0" hangingPunct="0"/>
              <a:t>13</a:t>
            </a:fld>
            <a:endParaRPr lang="en-GB" sz="1200">
              <a:latin typeface="Arial" charset="0"/>
              <a:ea typeface="ヒラギノ角ゴ Pro W3" pitchFamily="48" charset="-128"/>
            </a:endParaRPr>
          </a:p>
        </p:txBody>
      </p:sp>
      <p:sp>
        <p:nvSpPr>
          <p:cNvPr id="56324" name="Rectangle 2"/>
          <p:cNvSpPr>
            <a:spLocks noChangeArrowheads="1" noTextEdit="1"/>
          </p:cNvSpPr>
          <p:nvPr>
            <p:ph type="sldImg"/>
          </p:nvPr>
        </p:nvSpPr>
        <p:spPr>
          <a:ln/>
        </p:spPr>
      </p:sp>
      <p:sp>
        <p:nvSpPr>
          <p:cNvPr id="56325" name="Rectangle 3"/>
          <p:cNvSpPr>
            <a:spLocks noGrp="1" noChangeArrowheads="1"/>
          </p:cNvSpPr>
          <p:nvPr>
            <p:ph type="body" idx="1"/>
          </p:nvPr>
        </p:nvSpPr>
        <p:spPr>
          <a:xfrm>
            <a:off x="914400" y="4343400"/>
            <a:ext cx="5029200" cy="4114800"/>
          </a:xfrm>
          <a:noFill/>
          <a:ln/>
        </p:spPr>
        <p:txBody>
          <a:bodyPr/>
          <a:lstStyle/>
          <a:p>
            <a:pPr eaLnBrk="1" hangingPunct="1"/>
            <a:endParaRPr lang="en-US" sz="8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BAF3069-7FB3-4049-9274-E9C405598541}" type="slidenum">
              <a:rPr lang="en-GB" smtClean="0"/>
              <a:pPr/>
              <a:t>14</a:t>
            </a:fld>
            <a:endParaRPr lang="en-GB" smtClean="0"/>
          </a:p>
        </p:txBody>
      </p:sp>
      <p:sp>
        <p:nvSpPr>
          <p:cNvPr id="5734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5DCAE107-BAD6-4B0B-816A-3849FCE6C6D5}" type="slidenum">
              <a:rPr lang="en-GB" sz="1200">
                <a:latin typeface="Arial" charset="0"/>
                <a:ea typeface="ヒラギノ角ゴ Pro W3" pitchFamily="48" charset="-128"/>
              </a:rPr>
              <a:pPr algn="r" eaLnBrk="0" hangingPunct="0"/>
              <a:t>14</a:t>
            </a:fld>
            <a:endParaRPr lang="en-GB" sz="1200">
              <a:latin typeface="Arial" charset="0"/>
              <a:ea typeface="ヒラギノ角ゴ Pro W3" pitchFamily="48" charset="-128"/>
            </a:endParaRPr>
          </a:p>
        </p:txBody>
      </p:sp>
      <p:sp>
        <p:nvSpPr>
          <p:cNvPr id="57348" name="Rectangle 2"/>
          <p:cNvSpPr>
            <a:spLocks noChangeArrowheads="1" noTextEdit="1"/>
          </p:cNvSpPr>
          <p:nvPr>
            <p:ph type="sldImg"/>
          </p:nvPr>
        </p:nvSpPr>
        <p:spPr>
          <a:ln/>
        </p:spPr>
      </p:sp>
      <p:sp>
        <p:nvSpPr>
          <p:cNvPr id="57349" name="Rectangle 3"/>
          <p:cNvSpPr>
            <a:spLocks noGrp="1" noChangeArrowheads="1"/>
          </p:cNvSpPr>
          <p:nvPr>
            <p:ph type="body" idx="1"/>
          </p:nvPr>
        </p:nvSpPr>
        <p:spPr>
          <a:xfrm>
            <a:off x="914400" y="4343400"/>
            <a:ext cx="5029200" cy="4114800"/>
          </a:xfrm>
          <a:noFill/>
          <a:ln/>
        </p:spPr>
        <p:txBody>
          <a:bodyPr/>
          <a:lstStyle/>
          <a:p>
            <a:pPr eaLnBrk="1" hangingPunct="1"/>
            <a:r>
              <a:rPr lang="en-US" smtClean="0"/>
              <a:t>The business case for IATI</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C41AE2B-9450-4C08-B9C9-0F184406B31E}" type="slidenum">
              <a:rPr lang="en-GB" smtClean="0"/>
              <a:pPr/>
              <a:t>15</a:t>
            </a:fld>
            <a:endParaRPr lang="en-GB" smtClean="0"/>
          </a:p>
        </p:txBody>
      </p:sp>
      <p:sp>
        <p:nvSpPr>
          <p:cNvPr id="5837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776C91F5-AFBF-4105-95E8-9E8B6D5AAE51}" type="slidenum">
              <a:rPr lang="en-GB" sz="1200">
                <a:latin typeface="Arial" charset="0"/>
                <a:ea typeface="ヒラギノ角ゴ Pro W3" pitchFamily="48" charset="-128"/>
              </a:rPr>
              <a:pPr algn="r" eaLnBrk="0" hangingPunct="0"/>
              <a:t>15</a:t>
            </a:fld>
            <a:endParaRPr lang="en-GB" sz="1200">
              <a:latin typeface="Arial" charset="0"/>
              <a:ea typeface="ヒラギノ角ゴ Pro W3" pitchFamily="48" charset="-128"/>
            </a:endParaRPr>
          </a:p>
        </p:txBody>
      </p:sp>
      <p:sp>
        <p:nvSpPr>
          <p:cNvPr id="58372" name="Rectangle 2"/>
          <p:cNvSpPr>
            <a:spLocks noRot="1" noChangeArrowheads="1" noTextEdit="1"/>
          </p:cNvSpPr>
          <p:nvPr>
            <p:ph type="sldImg"/>
          </p:nvPr>
        </p:nvSpPr>
        <p:spPr>
          <a:ln/>
        </p:spPr>
      </p:sp>
      <p:sp>
        <p:nvSpPr>
          <p:cNvPr id="58373" name="Rectangle 3"/>
          <p:cNvSpPr>
            <a:spLocks noGrp="1" noChangeArrowheads="1"/>
          </p:cNvSpPr>
          <p:nvPr>
            <p:ph type="body" idx="1"/>
          </p:nvPr>
        </p:nvSpPr>
        <p:spPr>
          <a:xfrm>
            <a:off x="914400" y="4343400"/>
            <a:ext cx="5029200" cy="4114800"/>
          </a:xfrm>
          <a:noFill/>
          <a:ln/>
        </p:spPr>
        <p:txBody>
          <a:bodyPr/>
          <a:lstStyle/>
          <a:p>
            <a:pPr eaLnBrk="1" hangingPunct="1"/>
            <a:endParaRPr lang="en-US" sz="8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674C455-DB58-404A-98AC-975EA050D74C}" type="slidenum">
              <a:rPr lang="en-GB" smtClean="0"/>
              <a:pPr/>
              <a:t>16</a:t>
            </a:fld>
            <a:endParaRPr lang="en-GB" smtClean="0"/>
          </a:p>
        </p:txBody>
      </p:sp>
      <p:sp>
        <p:nvSpPr>
          <p:cNvPr id="5939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123AB385-96FD-47DC-BE32-DC61F1A9639F}" type="slidenum">
              <a:rPr lang="en-GB" sz="1200">
                <a:latin typeface="Arial" charset="0"/>
                <a:ea typeface="ヒラギノ角ゴ Pro W3" pitchFamily="48" charset="-128"/>
              </a:rPr>
              <a:pPr algn="r" eaLnBrk="0" hangingPunct="0"/>
              <a:t>16</a:t>
            </a:fld>
            <a:endParaRPr lang="en-GB" sz="1200">
              <a:latin typeface="Arial" charset="0"/>
              <a:ea typeface="ヒラギノ角ゴ Pro W3" pitchFamily="48" charset="-128"/>
            </a:endParaRPr>
          </a:p>
        </p:txBody>
      </p:sp>
      <p:sp>
        <p:nvSpPr>
          <p:cNvPr id="59396" name="Rectangle 2"/>
          <p:cNvSpPr>
            <a:spLocks noRot="1" noChangeArrowheads="1" noTextEdit="1"/>
          </p:cNvSpPr>
          <p:nvPr>
            <p:ph type="sldImg"/>
          </p:nvPr>
        </p:nvSpPr>
        <p:spPr>
          <a:ln/>
        </p:spPr>
      </p:sp>
      <p:sp>
        <p:nvSpPr>
          <p:cNvPr id="59397" name="Rectangle 3"/>
          <p:cNvSpPr>
            <a:spLocks noGrp="1" noChangeArrowheads="1"/>
          </p:cNvSpPr>
          <p:nvPr>
            <p:ph type="body" idx="1"/>
          </p:nvPr>
        </p:nvSpPr>
        <p:spPr>
          <a:xfrm>
            <a:off x="914400" y="4343400"/>
            <a:ext cx="5029200" cy="4114800"/>
          </a:xfrm>
          <a:noFill/>
          <a:ln/>
        </p:spPr>
        <p:txBody>
          <a:bodyPr/>
          <a:lstStyle/>
          <a:p>
            <a:pPr eaLnBrk="1" hangingPunct="1"/>
            <a:endParaRPr lang="en-US" sz="8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145D141-46E3-40DA-82C3-75FA5E510655}" type="slidenum">
              <a:rPr lang="en-GB" smtClean="0"/>
              <a:pPr/>
              <a:t>17</a:t>
            </a:fld>
            <a:endParaRPr lang="en-GB" smtClean="0"/>
          </a:p>
        </p:txBody>
      </p:sp>
      <p:sp>
        <p:nvSpPr>
          <p:cNvPr id="6041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9001C148-960A-4132-B79E-54B55DD2B27C}" type="slidenum">
              <a:rPr lang="en-GB" sz="1200">
                <a:latin typeface="Arial" charset="0"/>
                <a:ea typeface="ヒラギノ角ゴ Pro W3" pitchFamily="48" charset="-128"/>
              </a:rPr>
              <a:pPr algn="r" eaLnBrk="0" hangingPunct="0"/>
              <a:t>17</a:t>
            </a:fld>
            <a:endParaRPr lang="en-GB" sz="1200">
              <a:latin typeface="Arial" charset="0"/>
              <a:ea typeface="ヒラギノ角ゴ Pro W3" pitchFamily="48" charset="-128"/>
            </a:endParaRPr>
          </a:p>
        </p:txBody>
      </p:sp>
      <p:sp>
        <p:nvSpPr>
          <p:cNvPr id="60420" name="Rectangle 2"/>
          <p:cNvSpPr>
            <a:spLocks noRot="1" noChangeArrowheads="1" noTextEdit="1"/>
          </p:cNvSpPr>
          <p:nvPr>
            <p:ph type="sldImg"/>
          </p:nvPr>
        </p:nvSpPr>
        <p:spPr>
          <a:ln/>
        </p:spPr>
      </p:sp>
      <p:sp>
        <p:nvSpPr>
          <p:cNvPr id="60421" name="Rectangle 3"/>
          <p:cNvSpPr>
            <a:spLocks noGrp="1" noChangeArrowheads="1"/>
          </p:cNvSpPr>
          <p:nvPr>
            <p:ph type="body" idx="1"/>
          </p:nvPr>
        </p:nvSpPr>
        <p:spPr>
          <a:xfrm>
            <a:off x="914400" y="4343400"/>
            <a:ext cx="5029200" cy="4114800"/>
          </a:xfrm>
          <a:noFill/>
          <a:ln/>
        </p:spPr>
        <p:txBody>
          <a:bodyPr/>
          <a:lstStyle/>
          <a:p>
            <a:pPr eaLnBrk="1" hangingPunct="1"/>
            <a:endParaRPr lang="en-US" sz="8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C5BE453-DF03-4F3D-B834-C080BA87D131}" type="slidenum">
              <a:rPr lang="en-GB" smtClean="0"/>
              <a:pPr/>
              <a:t>18</a:t>
            </a:fld>
            <a:endParaRPr lang="en-GB" smtClean="0"/>
          </a:p>
        </p:txBody>
      </p:sp>
      <p:sp>
        <p:nvSpPr>
          <p:cNvPr id="6144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A8644C35-50C5-4F4F-A527-8351FD44DA65}" type="slidenum">
              <a:rPr lang="en-GB" sz="1200">
                <a:latin typeface="Arial" charset="0"/>
                <a:ea typeface="ヒラギノ角ゴ Pro W3" pitchFamily="48" charset="-128"/>
              </a:rPr>
              <a:pPr algn="r" eaLnBrk="0" hangingPunct="0"/>
              <a:t>18</a:t>
            </a:fld>
            <a:endParaRPr lang="en-GB" sz="1200">
              <a:latin typeface="Arial" charset="0"/>
              <a:ea typeface="ヒラギノ角ゴ Pro W3" pitchFamily="48" charset="-128"/>
            </a:endParaRPr>
          </a:p>
        </p:txBody>
      </p:sp>
      <p:sp>
        <p:nvSpPr>
          <p:cNvPr id="61444" name="Rectangle 2"/>
          <p:cNvSpPr>
            <a:spLocks noRot="1" noChangeArrowheads="1" noTextEdit="1"/>
          </p:cNvSpPr>
          <p:nvPr>
            <p:ph type="sldImg"/>
          </p:nvPr>
        </p:nvSpPr>
        <p:spPr>
          <a:ln/>
        </p:spPr>
      </p:sp>
      <p:sp>
        <p:nvSpPr>
          <p:cNvPr id="61445" name="Rectangle 3"/>
          <p:cNvSpPr>
            <a:spLocks noGrp="1" noChangeArrowheads="1"/>
          </p:cNvSpPr>
          <p:nvPr>
            <p:ph type="body" idx="1"/>
          </p:nvPr>
        </p:nvSpPr>
        <p:spPr>
          <a:xfrm>
            <a:off x="914400" y="4343400"/>
            <a:ext cx="5029200" cy="4114800"/>
          </a:xfrm>
          <a:noFill/>
          <a:ln/>
        </p:spPr>
        <p:txBody>
          <a:bodyPr/>
          <a:lstStyle/>
          <a:p>
            <a:pPr eaLnBrk="1" hangingPunct="1"/>
            <a:endParaRPr lang="en-US" sz="8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29C749C-F07D-4146-9F24-D1CD47D5222E}" type="slidenum">
              <a:rPr lang="en-GB" smtClean="0"/>
              <a:pPr/>
              <a:t>19</a:t>
            </a:fld>
            <a:endParaRPr lang="en-GB" smtClean="0"/>
          </a:p>
        </p:txBody>
      </p:sp>
      <p:sp>
        <p:nvSpPr>
          <p:cNvPr id="6246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09EFF419-8208-45A4-AF47-C712A676C0B3}" type="slidenum">
              <a:rPr lang="en-GB" sz="1200">
                <a:latin typeface="Arial" charset="0"/>
                <a:ea typeface="ヒラギノ角ゴ Pro W3" pitchFamily="48" charset="-128"/>
              </a:rPr>
              <a:pPr algn="r" eaLnBrk="0" hangingPunct="0"/>
              <a:t>19</a:t>
            </a:fld>
            <a:endParaRPr lang="en-GB" sz="1200">
              <a:latin typeface="Arial" charset="0"/>
              <a:ea typeface="ヒラギノ角ゴ Pro W3" pitchFamily="48" charset="-128"/>
            </a:endParaRPr>
          </a:p>
        </p:txBody>
      </p:sp>
      <p:sp>
        <p:nvSpPr>
          <p:cNvPr id="62468" name="Rectangle 2"/>
          <p:cNvSpPr>
            <a:spLocks noRot="1" noChangeArrowheads="1" noTextEdit="1"/>
          </p:cNvSpPr>
          <p:nvPr>
            <p:ph type="sldImg"/>
          </p:nvPr>
        </p:nvSpPr>
        <p:spPr>
          <a:ln/>
        </p:spPr>
      </p:sp>
      <p:sp>
        <p:nvSpPr>
          <p:cNvPr id="62469" name="Rectangle 3"/>
          <p:cNvSpPr>
            <a:spLocks noGrp="1" noChangeArrowheads="1"/>
          </p:cNvSpPr>
          <p:nvPr>
            <p:ph type="body" idx="1"/>
          </p:nvPr>
        </p:nvSpPr>
        <p:spPr>
          <a:xfrm>
            <a:off x="914400" y="4343400"/>
            <a:ext cx="5029200" cy="4114800"/>
          </a:xfrm>
          <a:noFill/>
          <a:ln/>
        </p:spPr>
        <p:txBody>
          <a:bodyPr/>
          <a:lstStyle/>
          <a:p>
            <a:pPr>
              <a:buFontTx/>
              <a:buChar char="•"/>
            </a:pPr>
            <a:r>
              <a:rPr lang="en-US" sz="800" smtClean="0"/>
              <a:t> Reporting of aid flows is already happening at the country level</a:t>
            </a:r>
          </a:p>
          <a:p>
            <a:pPr>
              <a:buFontTx/>
              <a:buChar char="•"/>
            </a:pPr>
            <a:r>
              <a:rPr lang="en-US" sz="800" smtClean="0"/>
              <a:t> Demonstrates information needs of recipient countries. GoV need management information for decision-making, not audited data.</a:t>
            </a:r>
          </a:p>
          <a:p>
            <a:pPr>
              <a:buFontTx/>
              <a:buChar char="•"/>
            </a:pPr>
            <a:r>
              <a:rPr lang="en-US" sz="800" smtClean="0"/>
              <a:t> Different level of sophistication of AIMS (results, budget alignment, tracking of PD indicators).</a:t>
            </a:r>
          </a:p>
          <a:p>
            <a:pPr>
              <a:buFontTx/>
              <a:buChar char="•"/>
            </a:pPr>
            <a:r>
              <a:rPr lang="en-US" sz="800" smtClean="0"/>
              <a:t> Quality of information varies depending on GoV-donor relations in the country, capacity of government and donors, etc.</a:t>
            </a:r>
          </a:p>
          <a:p>
            <a:pPr>
              <a:buFontTx/>
              <a:buChar char="•"/>
            </a:pPr>
            <a:r>
              <a:rPr lang="en-US" sz="800" smtClean="0"/>
              <a:t> IATI wants to alleviate the burden from the recipient countries </a:t>
            </a:r>
          </a:p>
          <a:p>
            <a:pPr eaLnBrk="1" hangingPunct="1"/>
            <a:endParaRPr lang="en-US" sz="8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0618AB1-E9EC-458B-B301-096CEE54C5BF}" type="slidenum">
              <a:rPr lang="en-GB" smtClean="0"/>
              <a:pPr/>
              <a:t>2</a:t>
            </a:fld>
            <a:endParaRPr lang="en-GB" smtClean="0"/>
          </a:p>
        </p:txBody>
      </p:sp>
      <p:sp>
        <p:nvSpPr>
          <p:cNvPr id="4505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31F43B94-E505-433A-BF47-17BC886CF937}" type="slidenum">
              <a:rPr lang="en-GB" sz="1200">
                <a:latin typeface="Arial" charset="0"/>
                <a:ea typeface="ヒラギノ角ゴ Pro W3" pitchFamily="48" charset="-128"/>
              </a:rPr>
              <a:pPr algn="r" eaLnBrk="0" hangingPunct="0"/>
              <a:t>2</a:t>
            </a:fld>
            <a:endParaRPr lang="en-GB" sz="1200">
              <a:latin typeface="Arial" charset="0"/>
              <a:ea typeface="ヒラギノ角ゴ Pro W3" pitchFamily="48" charset="-128"/>
            </a:endParaRPr>
          </a:p>
        </p:txBody>
      </p:sp>
      <p:sp>
        <p:nvSpPr>
          <p:cNvPr id="45060" name="Rectangle 2"/>
          <p:cNvSpPr>
            <a:spLocks noRot="1" noChangeArrowheads="1" noTextEdit="1"/>
          </p:cNvSpPr>
          <p:nvPr>
            <p:ph type="sldImg"/>
          </p:nvPr>
        </p:nvSpPr>
        <p:spPr>
          <a:ln/>
        </p:spPr>
      </p:sp>
      <p:sp>
        <p:nvSpPr>
          <p:cNvPr id="45061" name="Rectangle 3"/>
          <p:cNvSpPr>
            <a:spLocks noGrp="1" noChangeArrowheads="1"/>
          </p:cNvSpPr>
          <p:nvPr>
            <p:ph type="body" idx="1"/>
          </p:nvPr>
        </p:nvSpPr>
        <p:spPr>
          <a:xfrm>
            <a:off x="914400" y="4343400"/>
            <a:ext cx="5029200" cy="4114800"/>
          </a:xfrm>
          <a:noFill/>
          <a:ln/>
        </p:spPr>
        <p:txBody>
          <a:bodyPr/>
          <a:lstStyle/>
          <a:p>
            <a:pPr eaLnBrk="1" hangingPunct="1">
              <a:buFontTx/>
              <a:buChar char="•"/>
            </a:pPr>
            <a:r>
              <a:rPr lang="en-US" sz="800" smtClean="0"/>
              <a:t> National ownership, alignment, harmonization, managing for development results and mutual accountability</a:t>
            </a:r>
          </a:p>
          <a:p>
            <a:pPr eaLnBrk="1" hangingPunct="1">
              <a:buFontTx/>
              <a:buChar char="•"/>
            </a:pPr>
            <a:r>
              <a:rPr lang="en-US" sz="800" smtClean="0"/>
              <a:t> HLF 4 2010 poll results: aid transparency is among the 4 top priorities following alignment, capacity development, managing for development results.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687EA9F-2307-47FF-B81B-473C4E8D3719}" type="slidenum">
              <a:rPr lang="en-GB" smtClean="0"/>
              <a:pPr/>
              <a:t>20</a:t>
            </a:fld>
            <a:endParaRPr lang="en-GB" smtClean="0"/>
          </a:p>
        </p:txBody>
      </p:sp>
      <p:sp>
        <p:nvSpPr>
          <p:cNvPr id="6349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5E623EAF-F98D-4D17-8FDF-D1D503FC79E8}" type="slidenum">
              <a:rPr lang="en-GB" sz="1200">
                <a:latin typeface="Arial" charset="0"/>
                <a:ea typeface="ヒラギノ角ゴ Pro W3" pitchFamily="48" charset="-128"/>
              </a:rPr>
              <a:pPr algn="r" eaLnBrk="0" hangingPunct="0"/>
              <a:t>20</a:t>
            </a:fld>
            <a:endParaRPr lang="en-GB" sz="1200">
              <a:latin typeface="Arial" charset="0"/>
              <a:ea typeface="ヒラギノ角ゴ Pro W3" pitchFamily="48" charset="-128"/>
            </a:endParaRPr>
          </a:p>
        </p:txBody>
      </p:sp>
      <p:sp>
        <p:nvSpPr>
          <p:cNvPr id="63492" name="Rectangle 2"/>
          <p:cNvSpPr>
            <a:spLocks noRot="1" noChangeArrowheads="1" noTextEdit="1"/>
          </p:cNvSpPr>
          <p:nvPr>
            <p:ph type="sldImg"/>
          </p:nvPr>
        </p:nvSpPr>
        <p:spPr>
          <a:ln/>
        </p:spPr>
      </p:sp>
      <p:sp>
        <p:nvSpPr>
          <p:cNvPr id="63493" name="Rectangle 3"/>
          <p:cNvSpPr>
            <a:spLocks noGrp="1" noChangeArrowheads="1"/>
          </p:cNvSpPr>
          <p:nvPr>
            <p:ph type="body" idx="1"/>
          </p:nvPr>
        </p:nvSpPr>
        <p:spPr>
          <a:xfrm>
            <a:off x="914400" y="4343400"/>
            <a:ext cx="5029200" cy="4114800"/>
          </a:xfrm>
          <a:noFill/>
          <a:ln/>
        </p:spPr>
        <p:txBody>
          <a:bodyPr/>
          <a:lstStyle/>
          <a:p>
            <a:pPr eaLnBrk="1" hangingPunct="1">
              <a:buFontTx/>
              <a:buChar char="•"/>
            </a:pPr>
            <a:r>
              <a:rPr lang="en-US" sz="300" dirty="0" smtClean="0"/>
              <a:t>In the case of the tsunami, the systems were set up too late to inform decisions on aid allocation by donors. Indonesia was an exception since the system was used to facilitate a project approval process for all off-budget aid.</a:t>
            </a:r>
          </a:p>
          <a:p>
            <a:pPr eaLnBrk="1" hangingPunct="1">
              <a:buFontTx/>
              <a:buChar char="•"/>
            </a:pPr>
            <a:r>
              <a:rPr lang="en-US" sz="300" dirty="0" smtClean="0"/>
              <a:t> A database cannot ensure the accountability of </a:t>
            </a:r>
            <a:r>
              <a:rPr lang="en-US" sz="300" dirty="0" err="1" smtClean="0"/>
              <a:t>GoV</a:t>
            </a:r>
            <a:r>
              <a:rPr lang="en-US" sz="300" dirty="0" smtClean="0"/>
              <a:t> to citizens and of donors to </a:t>
            </a:r>
            <a:r>
              <a:rPr lang="en-US" sz="300" dirty="0" err="1" smtClean="0"/>
              <a:t>GoV</a:t>
            </a:r>
            <a:r>
              <a:rPr lang="en-US" sz="300" dirty="0" smtClean="0"/>
              <a:t> and citizens. MA framework is needed and such were not established in the aftermath of the disaster.</a:t>
            </a:r>
          </a:p>
          <a:p>
            <a:pPr eaLnBrk="1" hangingPunct="1">
              <a:buFontTx/>
              <a:buChar char="•"/>
            </a:pPr>
            <a:r>
              <a:rPr lang="en-US" sz="300" dirty="0" smtClean="0"/>
              <a:t> </a:t>
            </a:r>
            <a:r>
              <a:rPr lang="en-US" sz="800" dirty="0" smtClean="0"/>
              <a:t>The changes and uncertainties deriving from the set-up of special reconstruction</a:t>
            </a:r>
          </a:p>
          <a:p>
            <a:r>
              <a:rPr lang="en-US" sz="800" dirty="0" smtClean="0"/>
              <a:t>agencies in Indonesia and Sri Lanka further complicated the institutionalization of the</a:t>
            </a:r>
          </a:p>
          <a:p>
            <a:r>
              <a:rPr lang="en-US" sz="800" dirty="0" smtClean="0"/>
              <a:t>Aid Information Management Systems (AIMS) in these countries.</a:t>
            </a:r>
          </a:p>
          <a:p>
            <a:pPr>
              <a:buFontTx/>
              <a:buChar char="•"/>
            </a:pPr>
            <a:r>
              <a:rPr lang="en-US" sz="800" dirty="0" smtClean="0"/>
              <a:t> Project teams at regional and country</a:t>
            </a:r>
          </a:p>
          <a:p>
            <a:r>
              <a:rPr lang="en-US" sz="800" dirty="0" smtClean="0"/>
              <a:t>level had to spend considerable time and efforts on getting the databases to work</a:t>
            </a:r>
          </a:p>
          <a:p>
            <a:r>
              <a:rPr lang="en-US" sz="800" dirty="0" smtClean="0"/>
              <a:t>properly, as well as on getting reliable data into the systems. As a result, the efforts</a:t>
            </a:r>
          </a:p>
          <a:p>
            <a:r>
              <a:rPr lang="en-US" sz="800" dirty="0" smtClean="0"/>
              <a:t>made to effectively use the systems to prepare well-packaged information products</a:t>
            </a:r>
          </a:p>
          <a:p>
            <a:r>
              <a:rPr lang="en-US" sz="800" dirty="0" smtClean="0"/>
              <a:t>that could inform dialogue and decision-making, as well as to enhance the capacities</a:t>
            </a:r>
          </a:p>
          <a:p>
            <a:r>
              <a:rPr lang="en-US" sz="800" dirty="0" smtClean="0"/>
              <a:t>of national governments to manage and maintain the systems independently, to use</a:t>
            </a:r>
          </a:p>
          <a:p>
            <a:r>
              <a:rPr lang="en-US" sz="800" dirty="0" smtClean="0"/>
              <a:t>them effectively and to coordinate foreign aid better were insufficient.</a:t>
            </a:r>
            <a:endParaRPr lang="en-US" sz="300" dirty="0" smtClean="0"/>
          </a:p>
          <a:p>
            <a:pPr>
              <a:buFontTx/>
              <a:buChar char="•"/>
            </a:pPr>
            <a:endParaRPr lang="en-US" sz="8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687EA9F-2307-47FF-B81B-473C4E8D3719}" type="slidenum">
              <a:rPr lang="en-GB" smtClean="0"/>
              <a:pPr/>
              <a:t>21</a:t>
            </a:fld>
            <a:endParaRPr lang="en-GB" smtClean="0"/>
          </a:p>
        </p:txBody>
      </p:sp>
      <p:sp>
        <p:nvSpPr>
          <p:cNvPr id="6349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5E623EAF-F98D-4D17-8FDF-D1D503FC79E8}" type="slidenum">
              <a:rPr lang="en-GB" sz="1200">
                <a:latin typeface="Arial" charset="0"/>
                <a:ea typeface="ヒラギノ角ゴ Pro W3" pitchFamily="48" charset="-128"/>
              </a:rPr>
              <a:pPr algn="r" eaLnBrk="0" hangingPunct="0"/>
              <a:t>21</a:t>
            </a:fld>
            <a:endParaRPr lang="en-GB" sz="1200">
              <a:latin typeface="Arial" charset="0"/>
              <a:ea typeface="ヒラギノ角ゴ Pro W3" pitchFamily="48" charset="-128"/>
            </a:endParaRPr>
          </a:p>
        </p:txBody>
      </p:sp>
      <p:sp>
        <p:nvSpPr>
          <p:cNvPr id="63492" name="Rectangle 2"/>
          <p:cNvSpPr>
            <a:spLocks noRot="1" noChangeArrowheads="1" noTextEdit="1"/>
          </p:cNvSpPr>
          <p:nvPr>
            <p:ph type="sldImg"/>
          </p:nvPr>
        </p:nvSpPr>
        <p:spPr>
          <a:ln/>
        </p:spPr>
      </p:sp>
      <p:sp>
        <p:nvSpPr>
          <p:cNvPr id="63493" name="Rectangle 3"/>
          <p:cNvSpPr>
            <a:spLocks noGrp="1" noChangeArrowheads="1"/>
          </p:cNvSpPr>
          <p:nvPr>
            <p:ph type="body" idx="1"/>
          </p:nvPr>
        </p:nvSpPr>
        <p:spPr>
          <a:xfrm>
            <a:off x="914400" y="4343400"/>
            <a:ext cx="5029200" cy="4114800"/>
          </a:xfrm>
          <a:noFill/>
          <a:ln/>
        </p:spPr>
        <p:txBody>
          <a:bodyPr/>
          <a:lstStyle/>
          <a:p>
            <a:pPr eaLnBrk="1" hangingPunct="1">
              <a:buFontTx/>
              <a:buChar char="•"/>
            </a:pPr>
            <a:r>
              <a:rPr lang="en-US" sz="300" smtClean="0"/>
              <a:t>In the case of the tsunami, the systems were set up too late to inform decisions on aid allocation by donors. Indonesia was an exception since the system was used to facilitate a project approval process for all off-budget aid.</a:t>
            </a:r>
          </a:p>
          <a:p>
            <a:pPr eaLnBrk="1" hangingPunct="1">
              <a:buFontTx/>
              <a:buChar char="•"/>
            </a:pPr>
            <a:r>
              <a:rPr lang="en-US" sz="300" smtClean="0"/>
              <a:t> A database cannot ensure the accountability of GoV to citizens and of donors to GoV and citizens. MA framework is needed and such were not established in the aftermath of the disaster.</a:t>
            </a:r>
          </a:p>
          <a:p>
            <a:pPr eaLnBrk="1" hangingPunct="1">
              <a:buFontTx/>
              <a:buChar char="•"/>
            </a:pPr>
            <a:r>
              <a:rPr lang="en-US" sz="300" smtClean="0"/>
              <a:t> </a:t>
            </a:r>
            <a:r>
              <a:rPr lang="en-US" sz="800" smtClean="0"/>
              <a:t>The changes and uncertainties deriving from the set-up of special reconstruction</a:t>
            </a:r>
          </a:p>
          <a:p>
            <a:r>
              <a:rPr lang="en-US" sz="800" smtClean="0"/>
              <a:t>agencies in Indonesia and Sri Lanka further complicated the institutionalization of the</a:t>
            </a:r>
          </a:p>
          <a:p>
            <a:r>
              <a:rPr lang="en-US" sz="800" smtClean="0"/>
              <a:t>Aid Information Management Systems (AIMS) in these countries.</a:t>
            </a:r>
          </a:p>
          <a:p>
            <a:pPr>
              <a:buFontTx/>
              <a:buChar char="•"/>
            </a:pPr>
            <a:r>
              <a:rPr lang="en-US" sz="800" smtClean="0"/>
              <a:t> Project teams at regional and country</a:t>
            </a:r>
          </a:p>
          <a:p>
            <a:r>
              <a:rPr lang="en-US" sz="800" smtClean="0"/>
              <a:t>level had to spend considerable time and efforts on getting the databases to work</a:t>
            </a:r>
          </a:p>
          <a:p>
            <a:r>
              <a:rPr lang="en-US" sz="800" smtClean="0"/>
              <a:t>properly, as well as on getting reliable data into the systems. As a result, the efforts</a:t>
            </a:r>
          </a:p>
          <a:p>
            <a:r>
              <a:rPr lang="en-US" sz="800" smtClean="0"/>
              <a:t>made to effectively use the systems to prepare well-packaged information products</a:t>
            </a:r>
          </a:p>
          <a:p>
            <a:r>
              <a:rPr lang="en-US" sz="800" smtClean="0"/>
              <a:t>that could inform dialogue and decision-making, as well as to enhance the capacities</a:t>
            </a:r>
          </a:p>
          <a:p>
            <a:r>
              <a:rPr lang="en-US" sz="800" smtClean="0"/>
              <a:t>of national governments to manage and maintain the systems independently, to use</a:t>
            </a:r>
          </a:p>
          <a:p>
            <a:r>
              <a:rPr lang="en-US" sz="800" smtClean="0"/>
              <a:t>them effectively and to coordinate foreign aid better were insufficient.</a:t>
            </a:r>
            <a:endParaRPr lang="en-US" sz="300" smtClean="0"/>
          </a:p>
          <a:p>
            <a:pPr>
              <a:buFontTx/>
              <a:buChar char="•"/>
            </a:pPr>
            <a:endParaRPr lang="en-US" sz="8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4306356-D60E-47FD-B472-B7C11BABC8EE}" type="slidenum">
              <a:rPr lang="en-GB" smtClean="0"/>
              <a:pPr/>
              <a:t>22</a:t>
            </a:fld>
            <a:endParaRPr lang="en-GB" smtClean="0"/>
          </a:p>
        </p:txBody>
      </p:sp>
      <p:sp>
        <p:nvSpPr>
          <p:cNvPr id="6451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A115C25C-8438-4A4A-A1A1-597264AFA69A}" type="slidenum">
              <a:rPr lang="en-GB" sz="1200">
                <a:latin typeface="Arial" charset="0"/>
                <a:ea typeface="ヒラギノ角ゴ Pro W3" pitchFamily="48" charset="-128"/>
              </a:rPr>
              <a:pPr algn="r" eaLnBrk="0" hangingPunct="0"/>
              <a:t>22</a:t>
            </a:fld>
            <a:endParaRPr lang="en-GB" sz="1200">
              <a:latin typeface="Arial" charset="0"/>
              <a:ea typeface="ヒラギノ角ゴ Pro W3" pitchFamily="48" charset="-128"/>
            </a:endParaRPr>
          </a:p>
        </p:txBody>
      </p:sp>
      <p:sp>
        <p:nvSpPr>
          <p:cNvPr id="64516" name="Rectangle 2"/>
          <p:cNvSpPr>
            <a:spLocks noRot="1" noChangeArrowheads="1" noTextEdit="1"/>
          </p:cNvSpPr>
          <p:nvPr>
            <p:ph type="sldImg"/>
          </p:nvPr>
        </p:nvSpPr>
        <p:spPr>
          <a:ln/>
        </p:spPr>
      </p:sp>
      <p:sp>
        <p:nvSpPr>
          <p:cNvPr id="64517" name="Rectangle 3"/>
          <p:cNvSpPr>
            <a:spLocks noGrp="1" noChangeArrowheads="1"/>
          </p:cNvSpPr>
          <p:nvPr>
            <p:ph type="body" idx="1"/>
          </p:nvPr>
        </p:nvSpPr>
        <p:spPr>
          <a:xfrm>
            <a:off x="914400" y="4343400"/>
            <a:ext cx="5029200" cy="4114800"/>
          </a:xfrm>
          <a:noFill/>
          <a:ln/>
        </p:spPr>
        <p:txBody>
          <a:bodyPr/>
          <a:lstStyle/>
          <a:p>
            <a:pPr eaLnBrk="1" hangingPunct="1">
              <a:buFontTx/>
              <a:buChar char="•"/>
            </a:pPr>
            <a:r>
              <a:rPr lang="en-US" sz="800" smtClean="0"/>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81326FA-07AA-4B44-BD8C-C1219F8F7A34}" type="slidenum">
              <a:rPr lang="en-GB" smtClean="0"/>
              <a:pPr/>
              <a:t>23</a:t>
            </a:fld>
            <a:endParaRPr lang="en-GB" smtClean="0"/>
          </a:p>
        </p:txBody>
      </p:sp>
      <p:sp>
        <p:nvSpPr>
          <p:cNvPr id="6553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B653F224-A1D9-4FE7-972C-FC8D15EEDC9A}" type="slidenum">
              <a:rPr lang="en-GB" sz="1200">
                <a:latin typeface="Arial" charset="0"/>
                <a:ea typeface="ヒラギノ角ゴ Pro W3" pitchFamily="48" charset="-128"/>
              </a:rPr>
              <a:pPr algn="r" eaLnBrk="0" hangingPunct="0"/>
              <a:t>23</a:t>
            </a:fld>
            <a:endParaRPr lang="en-GB" sz="1200">
              <a:latin typeface="Arial" charset="0"/>
              <a:ea typeface="ヒラギノ角ゴ Pro W3" pitchFamily="48" charset="-128"/>
            </a:endParaRPr>
          </a:p>
        </p:txBody>
      </p:sp>
      <p:sp>
        <p:nvSpPr>
          <p:cNvPr id="65540" name="Rectangle 2"/>
          <p:cNvSpPr>
            <a:spLocks noRot="1" noChangeArrowheads="1" noTextEdit="1"/>
          </p:cNvSpPr>
          <p:nvPr>
            <p:ph type="sldImg"/>
          </p:nvPr>
        </p:nvSpPr>
        <p:spPr>
          <a:ln/>
        </p:spPr>
      </p:sp>
      <p:sp>
        <p:nvSpPr>
          <p:cNvPr id="65541" name="Rectangle 3"/>
          <p:cNvSpPr>
            <a:spLocks noGrp="1" noChangeArrowheads="1"/>
          </p:cNvSpPr>
          <p:nvPr>
            <p:ph type="body" idx="1"/>
          </p:nvPr>
        </p:nvSpPr>
        <p:spPr>
          <a:xfrm>
            <a:off x="914400" y="4343400"/>
            <a:ext cx="5029200" cy="4114800"/>
          </a:xfrm>
          <a:noFill/>
          <a:ln/>
        </p:spPr>
        <p:txBody>
          <a:bodyPr/>
          <a:lstStyle/>
          <a:p>
            <a:pPr eaLnBrk="1" hangingPunct="1"/>
            <a:endParaRPr lang="en-US" sz="8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015928F-FB4A-4991-9B54-BBCCFDB474B9}" type="slidenum">
              <a:rPr lang="en-GB" smtClean="0"/>
              <a:pPr/>
              <a:t>24</a:t>
            </a:fld>
            <a:endParaRPr lang="en-GB" smtClean="0"/>
          </a:p>
        </p:txBody>
      </p:sp>
      <p:sp>
        <p:nvSpPr>
          <p:cNvPr id="6656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9400DA75-9D74-4151-8D16-BE3FB0C82103}" type="slidenum">
              <a:rPr lang="en-GB" sz="1200">
                <a:latin typeface="Arial" charset="0"/>
                <a:ea typeface="ヒラギノ角ゴ Pro W3" pitchFamily="48" charset="-128"/>
              </a:rPr>
              <a:pPr algn="r" eaLnBrk="0" hangingPunct="0"/>
              <a:t>24</a:t>
            </a:fld>
            <a:endParaRPr lang="en-GB" sz="1200">
              <a:latin typeface="Arial" charset="0"/>
              <a:ea typeface="ヒラギノ角ゴ Pro W3" pitchFamily="48" charset="-128"/>
            </a:endParaRPr>
          </a:p>
        </p:txBody>
      </p:sp>
      <p:sp>
        <p:nvSpPr>
          <p:cNvPr id="66564" name="Rectangle 2"/>
          <p:cNvSpPr>
            <a:spLocks noRot="1" noChangeArrowheads="1" noTextEdit="1"/>
          </p:cNvSpPr>
          <p:nvPr>
            <p:ph type="sldImg"/>
          </p:nvPr>
        </p:nvSpPr>
        <p:spPr>
          <a:ln/>
        </p:spPr>
      </p:sp>
      <p:sp>
        <p:nvSpPr>
          <p:cNvPr id="66565" name="Rectangle 3"/>
          <p:cNvSpPr>
            <a:spLocks noGrp="1" noChangeArrowheads="1"/>
          </p:cNvSpPr>
          <p:nvPr>
            <p:ph type="body" idx="1"/>
          </p:nvPr>
        </p:nvSpPr>
        <p:spPr>
          <a:xfrm>
            <a:off x="914400" y="4343400"/>
            <a:ext cx="5029200" cy="4114800"/>
          </a:xfrm>
          <a:noFill/>
          <a:ln/>
        </p:spPr>
        <p:txBody>
          <a:bodyPr/>
          <a:lstStyle/>
          <a:p>
            <a:endParaRPr lang="en-US" sz="8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5C1BC46E-6E23-47F7-B969-FBF54E44BB7C}" type="slidenum">
              <a:rPr lang="en-GB" smtClean="0"/>
              <a:pPr/>
              <a:t>25</a:t>
            </a:fld>
            <a:endParaRPr lang="en-GB" smtClean="0"/>
          </a:p>
        </p:txBody>
      </p:sp>
      <p:sp>
        <p:nvSpPr>
          <p:cNvPr id="6758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7F6FFFB1-9BC7-4665-A51E-CDFB6AA2B83F}" type="slidenum">
              <a:rPr lang="en-GB" sz="1200">
                <a:latin typeface="Arial" charset="0"/>
                <a:ea typeface="ヒラギノ角ゴ Pro W3" pitchFamily="48" charset="-128"/>
              </a:rPr>
              <a:pPr algn="r" eaLnBrk="0" hangingPunct="0"/>
              <a:t>25</a:t>
            </a:fld>
            <a:endParaRPr lang="en-GB" sz="1200">
              <a:latin typeface="Arial" charset="0"/>
              <a:ea typeface="ヒラギノ角ゴ Pro W3" pitchFamily="48" charset="-128"/>
            </a:endParaRPr>
          </a:p>
        </p:txBody>
      </p:sp>
      <p:sp>
        <p:nvSpPr>
          <p:cNvPr id="67588" name="Rectangle 2"/>
          <p:cNvSpPr>
            <a:spLocks noRot="1" noChangeArrowheads="1" noTextEdit="1"/>
          </p:cNvSpPr>
          <p:nvPr>
            <p:ph type="sldImg"/>
          </p:nvPr>
        </p:nvSpPr>
        <p:spPr>
          <a:ln/>
        </p:spPr>
      </p:sp>
      <p:sp>
        <p:nvSpPr>
          <p:cNvPr id="67589" name="Rectangle 3"/>
          <p:cNvSpPr>
            <a:spLocks noGrp="1" noChangeArrowheads="1"/>
          </p:cNvSpPr>
          <p:nvPr>
            <p:ph type="body" idx="1"/>
          </p:nvPr>
        </p:nvSpPr>
        <p:spPr>
          <a:xfrm>
            <a:off x="914400" y="4343400"/>
            <a:ext cx="5029200" cy="4114800"/>
          </a:xfrm>
          <a:noFill/>
          <a:ln/>
        </p:spPr>
        <p:txBody>
          <a:bodyPr/>
          <a:lstStyle/>
          <a:p>
            <a:pPr eaLnBrk="1" hangingPunct="1"/>
            <a:endParaRPr lang="en-US" sz="8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A761EC5-8D87-461D-A909-F2F34C93B434}" type="slidenum">
              <a:rPr lang="en-GB" smtClean="0"/>
              <a:pPr/>
              <a:t>26</a:t>
            </a:fld>
            <a:endParaRPr lang="en-GB" smtClean="0"/>
          </a:p>
        </p:txBody>
      </p:sp>
      <p:sp>
        <p:nvSpPr>
          <p:cNvPr id="68611" name="Slide Image Placeholder 1"/>
          <p:cNvSpPr>
            <a:spLocks noGrp="1" noRot="1" noChangeAspect="1" noTextEdit="1"/>
          </p:cNvSpPr>
          <p:nvPr>
            <p:ph type="sldImg"/>
          </p:nvPr>
        </p:nvSpPr>
        <p:spPr>
          <a:ln/>
        </p:spPr>
      </p:sp>
      <p:sp>
        <p:nvSpPr>
          <p:cNvPr id="68612" name="Notes Placeholder 2"/>
          <p:cNvSpPr>
            <a:spLocks noGrp="1"/>
          </p:cNvSpPr>
          <p:nvPr>
            <p:ph type="body" idx="1"/>
          </p:nvPr>
        </p:nvSpPr>
        <p:spPr>
          <a:xfrm>
            <a:off x="914400" y="4343400"/>
            <a:ext cx="5029200" cy="4114800"/>
          </a:xfrm>
          <a:noFill/>
          <a:ln/>
        </p:spPr>
        <p:txBody>
          <a:bodyPr/>
          <a:lstStyle/>
          <a:p>
            <a:pPr eaLnBrk="1" hangingPunct="1"/>
            <a:endParaRPr lang="en-US" smtClean="0"/>
          </a:p>
        </p:txBody>
      </p:sp>
      <p:sp>
        <p:nvSpPr>
          <p:cNvPr id="6861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4E6C6DCA-657F-46EB-B05A-EFE852A8EE98}" type="slidenum">
              <a:rPr lang="en-GB" sz="1200">
                <a:latin typeface="Arial" charset="0"/>
                <a:ea typeface="ヒラギノ角ゴ Pro W3" pitchFamily="48" charset="-128"/>
              </a:rPr>
              <a:pPr algn="r" eaLnBrk="0" hangingPunct="0"/>
              <a:t>26</a:t>
            </a:fld>
            <a:endParaRPr lang="en-GB" sz="1200">
              <a:latin typeface="Arial" charset="0"/>
              <a:ea typeface="ヒラギノ角ゴ Pro W3" pitchFamily="48"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3B86791A-159C-44C6-8339-01B311CEAD78}" type="slidenum">
              <a:rPr lang="en-GB" smtClean="0"/>
              <a:pPr/>
              <a:t>27</a:t>
            </a:fld>
            <a:endParaRPr lang="en-GB" smtClean="0"/>
          </a:p>
        </p:txBody>
      </p:sp>
      <p:sp>
        <p:nvSpPr>
          <p:cNvPr id="69635" name="Slide Image Placeholder 1"/>
          <p:cNvSpPr>
            <a:spLocks noGrp="1" noRot="1" noChangeAspect="1" noTextEdit="1"/>
          </p:cNvSpPr>
          <p:nvPr>
            <p:ph type="sldImg"/>
          </p:nvPr>
        </p:nvSpPr>
        <p:spPr>
          <a:ln/>
        </p:spPr>
      </p:sp>
      <p:sp>
        <p:nvSpPr>
          <p:cNvPr id="69636" name="Notes Placeholder 2"/>
          <p:cNvSpPr>
            <a:spLocks noGrp="1"/>
          </p:cNvSpPr>
          <p:nvPr>
            <p:ph type="body" idx="1"/>
          </p:nvPr>
        </p:nvSpPr>
        <p:spPr>
          <a:xfrm>
            <a:off x="914400" y="4343400"/>
            <a:ext cx="5029200" cy="4114800"/>
          </a:xfrm>
          <a:noFill/>
          <a:ln/>
        </p:spPr>
        <p:txBody>
          <a:bodyPr/>
          <a:lstStyle/>
          <a:p>
            <a:pPr eaLnBrk="1" hangingPunct="1"/>
            <a:endParaRPr lang="en-US" smtClean="0"/>
          </a:p>
        </p:txBody>
      </p:sp>
      <p:sp>
        <p:nvSpPr>
          <p:cNvPr id="69637"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C2B17CD7-9A81-4EB7-BE96-CC1348D28BC6}" type="slidenum">
              <a:rPr lang="en-GB" sz="1200">
                <a:latin typeface="Arial" charset="0"/>
                <a:ea typeface="ヒラギノ角ゴ Pro W3" pitchFamily="48" charset="-128"/>
              </a:rPr>
              <a:pPr algn="r" eaLnBrk="0" hangingPunct="0"/>
              <a:t>27</a:t>
            </a:fld>
            <a:endParaRPr lang="en-GB" sz="1200">
              <a:latin typeface="Arial" charset="0"/>
              <a:ea typeface="ヒラギノ角ゴ Pro W3" pitchFamily="48"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A75CDFD5-C2A9-45B4-B54D-F1E02A92010C}" type="slidenum">
              <a:rPr lang="en-GB" smtClean="0"/>
              <a:pPr/>
              <a:t>28</a:t>
            </a:fld>
            <a:endParaRPr lang="en-GB" smtClean="0"/>
          </a:p>
        </p:txBody>
      </p:sp>
      <p:sp>
        <p:nvSpPr>
          <p:cNvPr id="70659" name="Slide Image Placeholder 1"/>
          <p:cNvSpPr>
            <a:spLocks noGrp="1" noRot="1" noChangeAspect="1" noTextEdit="1"/>
          </p:cNvSpPr>
          <p:nvPr>
            <p:ph type="sldImg"/>
          </p:nvPr>
        </p:nvSpPr>
        <p:spPr>
          <a:ln/>
        </p:spPr>
      </p:sp>
      <p:sp>
        <p:nvSpPr>
          <p:cNvPr id="70660" name="Notes Placeholder 2"/>
          <p:cNvSpPr>
            <a:spLocks noGrp="1"/>
          </p:cNvSpPr>
          <p:nvPr>
            <p:ph type="body" idx="1"/>
          </p:nvPr>
        </p:nvSpPr>
        <p:spPr>
          <a:xfrm>
            <a:off x="914400" y="4343400"/>
            <a:ext cx="5029200" cy="4114800"/>
          </a:xfrm>
          <a:noFill/>
          <a:ln/>
        </p:spPr>
        <p:txBody>
          <a:bodyPr/>
          <a:lstStyle/>
          <a:p>
            <a:pPr eaLnBrk="1" hangingPunct="1"/>
            <a:endParaRPr lang="en-US" smtClean="0"/>
          </a:p>
        </p:txBody>
      </p:sp>
      <p:sp>
        <p:nvSpPr>
          <p:cNvPr id="7066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5959546A-B14F-49DF-ABF7-CD0F1FA64088}" type="slidenum">
              <a:rPr lang="en-GB" sz="1200">
                <a:latin typeface="Arial" charset="0"/>
                <a:ea typeface="ヒラギノ角ゴ Pro W3" pitchFamily="48" charset="-128"/>
              </a:rPr>
              <a:pPr algn="r" eaLnBrk="0" hangingPunct="0"/>
              <a:t>28</a:t>
            </a:fld>
            <a:endParaRPr lang="en-GB" sz="1200">
              <a:latin typeface="Arial" charset="0"/>
              <a:ea typeface="ヒラギノ角ゴ Pro W3" pitchFamily="48"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FED1491-DAAA-4EBD-A930-BE7A8EBBBD01}" type="slidenum">
              <a:rPr lang="en-GB" smtClean="0"/>
              <a:pPr/>
              <a:t>29</a:t>
            </a:fld>
            <a:endParaRPr lang="en-GB" smtClean="0"/>
          </a:p>
        </p:txBody>
      </p:sp>
      <p:sp>
        <p:nvSpPr>
          <p:cNvPr id="71683" name="Slide Image Placeholder 1"/>
          <p:cNvSpPr>
            <a:spLocks noGrp="1" noRot="1" noChangeAspect="1" noTextEdit="1"/>
          </p:cNvSpPr>
          <p:nvPr>
            <p:ph type="sldImg"/>
          </p:nvPr>
        </p:nvSpPr>
        <p:spPr>
          <a:ln/>
        </p:spPr>
      </p:sp>
      <p:sp>
        <p:nvSpPr>
          <p:cNvPr id="71684" name="Notes Placeholder 2"/>
          <p:cNvSpPr>
            <a:spLocks noGrp="1"/>
          </p:cNvSpPr>
          <p:nvPr>
            <p:ph type="body" idx="1"/>
          </p:nvPr>
        </p:nvSpPr>
        <p:spPr>
          <a:xfrm>
            <a:off x="914400" y="4343400"/>
            <a:ext cx="5029200" cy="4114800"/>
          </a:xfrm>
          <a:noFill/>
          <a:ln/>
        </p:spPr>
        <p:txBody>
          <a:bodyPr/>
          <a:lstStyle/>
          <a:p>
            <a:pPr eaLnBrk="1" hangingPunct="1"/>
            <a:endParaRPr lang="en-US" smtClean="0"/>
          </a:p>
        </p:txBody>
      </p:sp>
      <p:sp>
        <p:nvSpPr>
          <p:cNvPr id="7168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E8C76DC6-97A7-477A-B325-AD83F35D9BDE}" type="slidenum">
              <a:rPr lang="en-GB" sz="1200">
                <a:latin typeface="Arial" charset="0"/>
                <a:ea typeface="ヒラギノ角ゴ Pro W3" pitchFamily="48" charset="-128"/>
              </a:rPr>
              <a:pPr algn="r" eaLnBrk="0" hangingPunct="0"/>
              <a:t>29</a:t>
            </a:fld>
            <a:endParaRPr lang="en-GB" sz="1200">
              <a:latin typeface="Arial" charset="0"/>
              <a:ea typeface="ヒラギノ角ゴ Pro W3" pitchFamily="48"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F430372-EFC5-4434-9F48-4876BDEBA574}" type="slidenum">
              <a:rPr lang="en-GB" smtClean="0"/>
              <a:pPr/>
              <a:t>3</a:t>
            </a:fld>
            <a:endParaRPr lang="en-GB" smtClean="0"/>
          </a:p>
        </p:txBody>
      </p:sp>
      <p:sp>
        <p:nvSpPr>
          <p:cNvPr id="4608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51092836-96CC-4663-B7E1-01C41CB90291}" type="slidenum">
              <a:rPr lang="en-GB" sz="1200">
                <a:latin typeface="Arial" charset="0"/>
                <a:ea typeface="ヒラギノ角ゴ Pro W3" pitchFamily="48" charset="-128"/>
              </a:rPr>
              <a:pPr algn="r" eaLnBrk="0" hangingPunct="0"/>
              <a:t>3</a:t>
            </a:fld>
            <a:endParaRPr lang="en-GB" sz="1200">
              <a:latin typeface="Arial" charset="0"/>
              <a:ea typeface="ヒラギノ角ゴ Pro W3" pitchFamily="48" charset="-128"/>
            </a:endParaRPr>
          </a:p>
        </p:txBody>
      </p:sp>
      <p:sp>
        <p:nvSpPr>
          <p:cNvPr id="46084" name="Rectangle 2"/>
          <p:cNvSpPr>
            <a:spLocks noRot="1" noChangeArrowheads="1" noTextEdit="1"/>
          </p:cNvSpPr>
          <p:nvPr>
            <p:ph type="sldImg"/>
          </p:nvPr>
        </p:nvSpPr>
        <p:spPr>
          <a:ln/>
        </p:spPr>
      </p:sp>
      <p:sp>
        <p:nvSpPr>
          <p:cNvPr id="46085" name="Rectangle 3"/>
          <p:cNvSpPr>
            <a:spLocks noGrp="1" noChangeArrowheads="1"/>
          </p:cNvSpPr>
          <p:nvPr>
            <p:ph type="body" idx="1"/>
          </p:nvPr>
        </p:nvSpPr>
        <p:spPr>
          <a:xfrm>
            <a:off x="914400" y="4343400"/>
            <a:ext cx="5029200" cy="4114800"/>
          </a:xfrm>
          <a:noFill/>
          <a:ln/>
        </p:spPr>
        <p:txBody>
          <a:bodyPr/>
          <a:lstStyle/>
          <a:p>
            <a:pPr eaLnBrk="1" hangingPunct="1"/>
            <a:endParaRPr lang="en-US" sz="300" smtClean="0"/>
          </a:p>
          <a:p>
            <a:pPr eaLnBrk="1" hangingPunct="1"/>
            <a:endParaRPr lang="en-US" sz="8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378BA74-674C-4EEE-AE73-B13899E9A971}" type="slidenum">
              <a:rPr lang="en-GB" smtClean="0"/>
              <a:pPr/>
              <a:t>30</a:t>
            </a:fld>
            <a:endParaRPr lang="en-GB"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78E1F30A-D46A-45A2-A3FF-2FDEB3966A91}" type="slidenum">
              <a:rPr lang="en-GB" smtClean="0"/>
              <a:pPr/>
              <a:t>4</a:t>
            </a:fld>
            <a:endParaRPr lang="en-GB" smtClean="0"/>
          </a:p>
        </p:txBody>
      </p:sp>
      <p:sp>
        <p:nvSpPr>
          <p:cNvPr id="4710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9FB5DD20-8EE7-4AFA-94EE-0F0A5C5B692F}" type="slidenum">
              <a:rPr lang="en-GB" sz="1200">
                <a:latin typeface="Arial" charset="0"/>
                <a:ea typeface="ヒラギノ角ゴ Pro W3" pitchFamily="48" charset="-128"/>
              </a:rPr>
              <a:pPr algn="r" eaLnBrk="0" hangingPunct="0"/>
              <a:t>4</a:t>
            </a:fld>
            <a:endParaRPr lang="en-GB" sz="1200">
              <a:latin typeface="Arial" charset="0"/>
              <a:ea typeface="ヒラギノ角ゴ Pro W3" pitchFamily="48" charset="-128"/>
            </a:endParaRPr>
          </a:p>
        </p:txBody>
      </p:sp>
      <p:sp>
        <p:nvSpPr>
          <p:cNvPr id="47108" name="Rectangle 2"/>
          <p:cNvSpPr>
            <a:spLocks noRot="1" noChangeArrowheads="1" noTextEdit="1"/>
          </p:cNvSpPr>
          <p:nvPr>
            <p:ph type="sldImg"/>
          </p:nvPr>
        </p:nvSpPr>
        <p:spPr>
          <a:ln/>
        </p:spPr>
      </p:sp>
      <p:sp>
        <p:nvSpPr>
          <p:cNvPr id="47109" name="Rectangle 3"/>
          <p:cNvSpPr>
            <a:spLocks noGrp="1" noChangeArrowheads="1"/>
          </p:cNvSpPr>
          <p:nvPr>
            <p:ph type="body" idx="1"/>
          </p:nvPr>
        </p:nvSpPr>
        <p:spPr>
          <a:xfrm>
            <a:off x="914400" y="4343400"/>
            <a:ext cx="5029200" cy="4114800"/>
          </a:xfrm>
          <a:noFill/>
          <a:ln/>
        </p:spPr>
        <p:txBody>
          <a:bodyPr/>
          <a:lstStyle/>
          <a:p>
            <a:pPr eaLnBrk="1" hangingPunct="1">
              <a:buFontTx/>
              <a:buChar char="-"/>
            </a:pPr>
            <a:endParaRPr lang="en-US" sz="8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DD1B1A9-14CA-4336-B502-744DADB9A254}" type="slidenum">
              <a:rPr lang="en-GB" smtClean="0"/>
              <a:pPr/>
              <a:t>5</a:t>
            </a:fld>
            <a:endParaRPr lang="en-GB" smtClean="0"/>
          </a:p>
        </p:txBody>
      </p:sp>
      <p:sp>
        <p:nvSpPr>
          <p:cNvPr id="4813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C9DFB108-A95E-47A8-AD09-2B88FDF55AC8}" type="slidenum">
              <a:rPr lang="en-GB" sz="1200">
                <a:latin typeface="Arial" charset="0"/>
                <a:ea typeface="ヒラギノ角ゴ Pro W3" pitchFamily="48" charset="-128"/>
              </a:rPr>
              <a:pPr algn="r" eaLnBrk="0" hangingPunct="0"/>
              <a:t>5</a:t>
            </a:fld>
            <a:endParaRPr lang="en-GB" sz="1200">
              <a:latin typeface="Arial" charset="0"/>
              <a:ea typeface="ヒラギノ角ゴ Pro W3" pitchFamily="48" charset="-128"/>
            </a:endParaRPr>
          </a:p>
        </p:txBody>
      </p:sp>
      <p:sp>
        <p:nvSpPr>
          <p:cNvPr id="48132" name="Rectangle 2"/>
          <p:cNvSpPr>
            <a:spLocks noRot="1" noChangeArrowheads="1" noTextEdit="1"/>
          </p:cNvSpPr>
          <p:nvPr>
            <p:ph type="sldImg"/>
          </p:nvPr>
        </p:nvSpPr>
        <p:spPr>
          <a:ln/>
        </p:spPr>
      </p:sp>
      <p:sp>
        <p:nvSpPr>
          <p:cNvPr id="48133" name="Rectangle 3"/>
          <p:cNvSpPr>
            <a:spLocks noGrp="1" noChangeArrowheads="1"/>
          </p:cNvSpPr>
          <p:nvPr>
            <p:ph type="body" idx="1"/>
          </p:nvPr>
        </p:nvSpPr>
        <p:spPr>
          <a:xfrm>
            <a:off x="914400" y="4343400"/>
            <a:ext cx="5029200" cy="4114800"/>
          </a:xfrm>
          <a:noFill/>
          <a:ln/>
        </p:spPr>
        <p:txBody>
          <a:bodyPr/>
          <a:lstStyle/>
          <a:p>
            <a:pPr eaLnBrk="1" hangingPunct="1">
              <a:buFontTx/>
              <a:buChar char="-"/>
            </a:pPr>
            <a:endParaRPr lang="en-US" sz="8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5B0526C-0F2D-4BD0-BA53-1417C164FEF6}" type="slidenum">
              <a:rPr lang="en-GB" smtClean="0"/>
              <a:pPr/>
              <a:t>6</a:t>
            </a:fld>
            <a:endParaRPr lang="en-GB" smtClean="0"/>
          </a:p>
        </p:txBody>
      </p:sp>
      <p:sp>
        <p:nvSpPr>
          <p:cNvPr id="4915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9C355294-3BCA-42BB-8446-4E65667663DB}" type="slidenum">
              <a:rPr lang="en-GB" sz="1200">
                <a:latin typeface="Arial" charset="0"/>
                <a:ea typeface="ヒラギノ角ゴ Pro W3" pitchFamily="48" charset="-128"/>
              </a:rPr>
              <a:pPr algn="r" eaLnBrk="0" hangingPunct="0"/>
              <a:t>6</a:t>
            </a:fld>
            <a:endParaRPr lang="en-GB" sz="1200">
              <a:latin typeface="Arial" charset="0"/>
              <a:ea typeface="ヒラギノ角ゴ Pro W3" pitchFamily="48" charset="-128"/>
            </a:endParaRPr>
          </a:p>
        </p:txBody>
      </p:sp>
      <p:sp>
        <p:nvSpPr>
          <p:cNvPr id="49156" name="Rectangle 2"/>
          <p:cNvSpPr>
            <a:spLocks noRot="1" noChangeArrowheads="1" noTextEdit="1"/>
          </p:cNvSpPr>
          <p:nvPr>
            <p:ph type="sldImg"/>
          </p:nvPr>
        </p:nvSpPr>
        <p:spPr>
          <a:ln/>
        </p:spPr>
      </p:sp>
      <p:sp>
        <p:nvSpPr>
          <p:cNvPr id="49157" name="Rectangle 3"/>
          <p:cNvSpPr>
            <a:spLocks noGrp="1" noChangeArrowheads="1"/>
          </p:cNvSpPr>
          <p:nvPr>
            <p:ph type="body" idx="1"/>
          </p:nvPr>
        </p:nvSpPr>
        <p:spPr>
          <a:xfrm>
            <a:off x="914400" y="4343400"/>
            <a:ext cx="5029200" cy="4114800"/>
          </a:xfrm>
          <a:noFill/>
          <a:ln/>
        </p:spPr>
        <p:txBody>
          <a:bodyPr/>
          <a:lstStyle/>
          <a:p>
            <a:pPr eaLnBrk="1" hangingPunct="1">
              <a:buFontTx/>
              <a:buChar char="-"/>
            </a:pPr>
            <a:r>
              <a:rPr lang="en-US" sz="800" smtClean="0"/>
              <a:t> Geospacial data has been identified as a priority for improving the transparency and accountability of aid by the Int’l Organization of Supreme Audit Institutions (INTOSAI)</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92D0BEF-A935-4853-829F-6438980C1ECC}" type="slidenum">
              <a:rPr lang="en-GB" smtClean="0"/>
              <a:pPr/>
              <a:t>7</a:t>
            </a:fld>
            <a:endParaRPr lang="en-GB" smtClean="0"/>
          </a:p>
        </p:txBody>
      </p:sp>
      <p:sp>
        <p:nvSpPr>
          <p:cNvPr id="5017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BF8FB75D-E120-4A19-8221-B3A636FF2AE7}" type="slidenum">
              <a:rPr lang="en-GB" sz="1200">
                <a:latin typeface="Arial" charset="0"/>
                <a:ea typeface="ヒラギノ角ゴ Pro W3" pitchFamily="48" charset="-128"/>
              </a:rPr>
              <a:pPr algn="r" eaLnBrk="0" hangingPunct="0"/>
              <a:t>7</a:t>
            </a:fld>
            <a:endParaRPr lang="en-GB" sz="1200">
              <a:latin typeface="Arial" charset="0"/>
              <a:ea typeface="ヒラギノ角ゴ Pro W3" pitchFamily="48" charset="-128"/>
            </a:endParaRPr>
          </a:p>
        </p:txBody>
      </p:sp>
      <p:sp>
        <p:nvSpPr>
          <p:cNvPr id="50180" name="Rectangle 2"/>
          <p:cNvSpPr>
            <a:spLocks noRot="1" noChangeArrowheads="1" noTextEdit="1"/>
          </p:cNvSpPr>
          <p:nvPr>
            <p:ph type="sldImg"/>
          </p:nvPr>
        </p:nvSpPr>
        <p:spPr>
          <a:ln/>
        </p:spPr>
      </p:sp>
      <p:sp>
        <p:nvSpPr>
          <p:cNvPr id="50181" name="Rectangle 3"/>
          <p:cNvSpPr>
            <a:spLocks noGrp="1" noChangeArrowheads="1"/>
          </p:cNvSpPr>
          <p:nvPr>
            <p:ph type="body" idx="1"/>
          </p:nvPr>
        </p:nvSpPr>
        <p:spPr>
          <a:xfrm>
            <a:off x="914400" y="4343400"/>
            <a:ext cx="5029200" cy="4114800"/>
          </a:xfrm>
          <a:noFill/>
          <a:ln/>
        </p:spPr>
        <p:txBody>
          <a:bodyPr/>
          <a:lstStyle/>
          <a:p>
            <a:pPr eaLnBrk="1" hangingPunct="1">
              <a:buFontTx/>
              <a:buChar char="-"/>
            </a:pPr>
            <a:endParaRPr lang="en-US" sz="8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0C92521-A8FE-4608-8C4D-19AA7A43124F}" type="slidenum">
              <a:rPr lang="en-GB" smtClean="0"/>
              <a:pPr/>
              <a:t>8</a:t>
            </a:fld>
            <a:endParaRPr lang="en-GB" smtClean="0"/>
          </a:p>
        </p:txBody>
      </p:sp>
      <p:sp>
        <p:nvSpPr>
          <p:cNvPr id="5120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5C0F836B-F266-421C-8866-70CDA84EC76A}" type="slidenum">
              <a:rPr lang="en-GB" sz="1200">
                <a:latin typeface="Arial" charset="0"/>
                <a:ea typeface="ヒラギノ角ゴ Pro W3" pitchFamily="48" charset="-128"/>
              </a:rPr>
              <a:pPr algn="r" eaLnBrk="0" hangingPunct="0"/>
              <a:t>8</a:t>
            </a:fld>
            <a:endParaRPr lang="en-GB" sz="1200">
              <a:latin typeface="Arial" charset="0"/>
              <a:ea typeface="ヒラギノ角ゴ Pro W3" pitchFamily="48" charset="-128"/>
            </a:endParaRPr>
          </a:p>
        </p:txBody>
      </p:sp>
      <p:sp>
        <p:nvSpPr>
          <p:cNvPr id="51204" name="Rectangle 2"/>
          <p:cNvSpPr>
            <a:spLocks noRot="1" noChangeArrowheads="1" noTextEdit="1"/>
          </p:cNvSpPr>
          <p:nvPr>
            <p:ph type="sldImg"/>
          </p:nvPr>
        </p:nvSpPr>
        <p:spPr>
          <a:ln/>
        </p:spPr>
      </p:sp>
      <p:sp>
        <p:nvSpPr>
          <p:cNvPr id="51205" name="Rectangle 3"/>
          <p:cNvSpPr>
            <a:spLocks noGrp="1" noChangeArrowheads="1"/>
          </p:cNvSpPr>
          <p:nvPr>
            <p:ph type="body" idx="1"/>
          </p:nvPr>
        </p:nvSpPr>
        <p:spPr>
          <a:xfrm>
            <a:off x="914400" y="4343400"/>
            <a:ext cx="5029200" cy="4114800"/>
          </a:xfrm>
          <a:noFill/>
          <a:ln/>
        </p:spPr>
        <p:txBody>
          <a:bodyPr/>
          <a:lstStyle/>
          <a:p>
            <a:pPr eaLnBrk="1" hangingPunct="1">
              <a:buFontTx/>
              <a:buChar char="-"/>
            </a:pPr>
            <a:endParaRPr lang="en-US" sz="8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1834000-D7E1-408B-8409-D7D158526430}" type="slidenum">
              <a:rPr lang="en-GB" smtClean="0"/>
              <a:pPr/>
              <a:t>9</a:t>
            </a:fld>
            <a:endParaRPr lang="en-GB" smtClean="0"/>
          </a:p>
        </p:txBody>
      </p:sp>
      <p:sp>
        <p:nvSpPr>
          <p:cNvPr id="5222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14476A3E-5EA3-496C-9F60-ABEAF39F9377}" type="slidenum">
              <a:rPr lang="en-GB" sz="1200">
                <a:latin typeface="Arial" charset="0"/>
                <a:ea typeface="ヒラギノ角ゴ Pro W3" pitchFamily="48" charset="-128"/>
              </a:rPr>
              <a:pPr algn="r" eaLnBrk="0" hangingPunct="0"/>
              <a:t>9</a:t>
            </a:fld>
            <a:endParaRPr lang="en-GB" sz="1200">
              <a:latin typeface="Arial" charset="0"/>
              <a:ea typeface="ヒラギノ角ゴ Pro W3" pitchFamily="48" charset="-128"/>
            </a:endParaRPr>
          </a:p>
        </p:txBody>
      </p:sp>
      <p:sp>
        <p:nvSpPr>
          <p:cNvPr id="52228" name="Rectangle 2"/>
          <p:cNvSpPr>
            <a:spLocks noRot="1" noChangeArrowheads="1" noTextEdit="1"/>
          </p:cNvSpPr>
          <p:nvPr>
            <p:ph type="sldImg"/>
          </p:nvPr>
        </p:nvSpPr>
        <p:spPr>
          <a:ln/>
        </p:spPr>
      </p:sp>
      <p:sp>
        <p:nvSpPr>
          <p:cNvPr id="52229" name="Rectangle 3"/>
          <p:cNvSpPr>
            <a:spLocks noGrp="1" noChangeArrowheads="1"/>
          </p:cNvSpPr>
          <p:nvPr>
            <p:ph type="body" idx="1"/>
          </p:nvPr>
        </p:nvSpPr>
        <p:spPr>
          <a:xfrm>
            <a:off x="914400" y="4343400"/>
            <a:ext cx="5029200" cy="4114800"/>
          </a:xfrm>
          <a:noFill/>
          <a:ln/>
        </p:spPr>
        <p:txBody>
          <a:bodyPr/>
          <a:lstStyle/>
          <a:p>
            <a:pPr eaLnBrk="1" hangingPunct="1"/>
            <a:endParaRPr lang="en-US" sz="8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891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9BBB7AD4-F85C-4EEA-B948-952CEDEBFC94}"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2D272EB3-F9E8-4786-8B57-DC209657547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4FAD9C93-4830-48B2-9899-4C2A0359CF9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0AD57516-CFE6-4EFB-953C-E508F0A0BDD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CFA7330F-C1E6-4610-BB97-257D6B0FB57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3F7064A0-0FE7-408C-85D9-1528FF3D2B4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FC52C8CA-F031-4457-A3EA-162234DCF16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pPr>
              <a:defRPr/>
            </a:pPr>
            <a:fld id="{74E8529F-035C-4574-B239-FD67DFD0878E}"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vl1pPr>
          </a:lstStyle>
          <a:p>
            <a:pPr>
              <a:defRPr/>
            </a:pPr>
            <a:fld id="{74C9F1A3-24F0-4BAC-8A0A-1E2F456B0D30}"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1A526663-7AB2-4A93-8E63-240084B08F1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4BBDD13D-580B-4A18-8695-4D0106C4130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ADA6D365-1B82-4304-8B02-32994F7B335A}" type="slidenum">
              <a:rPr lang="en-GB"/>
              <a:pPr>
                <a:defRPr/>
              </a:pPr>
              <a:t>‹#›</a:t>
            </a:fld>
            <a:endParaRPr lang="en-GB"/>
          </a:p>
        </p:txBody>
      </p:sp>
      <p:pic>
        <p:nvPicPr>
          <p:cNvPr id="1031" name="Picture 9" descr="IATI logo washout"/>
          <p:cNvPicPr>
            <a:picLocks noChangeAspect="1" noChangeArrowheads="1"/>
          </p:cNvPicPr>
          <p:nvPr userDrawn="1"/>
        </p:nvPicPr>
        <p:blipFill>
          <a:blip r:embed="rId13" cstate="print"/>
          <a:srcRect/>
          <a:stretch>
            <a:fillRect/>
          </a:stretch>
        </p:blipFill>
        <p:spPr bwMode="auto">
          <a:xfrm>
            <a:off x="1476375" y="333375"/>
            <a:ext cx="6137275" cy="6265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iatistandard.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255588" y="3714750"/>
            <a:ext cx="7772400" cy="857250"/>
          </a:xfrm>
        </p:spPr>
        <p:txBody>
          <a:bodyPr/>
          <a:lstStyle/>
          <a:p>
            <a:pPr algn="l" eaLnBrk="1" hangingPunct="1"/>
            <a:r>
              <a:rPr lang="en-GB" sz="4200" b="1" dirty="0" smtClean="0">
                <a:latin typeface="Calibri" pitchFamily="34" charset="0"/>
              </a:rPr>
              <a:t>International Aid</a:t>
            </a:r>
            <a:br>
              <a:rPr lang="en-GB" sz="4200" b="1" dirty="0" smtClean="0">
                <a:latin typeface="Calibri" pitchFamily="34" charset="0"/>
              </a:rPr>
            </a:br>
            <a:r>
              <a:rPr lang="en-GB" sz="4200" b="1" dirty="0" smtClean="0">
                <a:latin typeface="Calibri" pitchFamily="34" charset="0"/>
              </a:rPr>
              <a:t>Transparency Initiative (IATI) </a:t>
            </a:r>
            <a:br>
              <a:rPr lang="en-GB" sz="4200" b="1" dirty="0" smtClean="0">
                <a:latin typeface="Calibri" pitchFamily="34" charset="0"/>
              </a:rPr>
            </a:br>
            <a:r>
              <a:rPr lang="en-GB" sz="1400" b="1" dirty="0" smtClean="0">
                <a:latin typeface="Calibri" pitchFamily="34" charset="0"/>
              </a:rPr>
              <a:t/>
            </a:r>
            <a:br>
              <a:rPr lang="en-GB" sz="1400" b="1" dirty="0" smtClean="0">
                <a:latin typeface="Calibri" pitchFamily="34" charset="0"/>
              </a:rPr>
            </a:br>
            <a:r>
              <a:rPr lang="en-GB" sz="4000" b="1" dirty="0" smtClean="0">
                <a:latin typeface="Calibri" pitchFamily="34" charset="0"/>
              </a:rPr>
              <a:t>Workshop – Tracking of Data of DRR and Recovery</a:t>
            </a:r>
            <a:r>
              <a:rPr lang="en-GB" sz="1400" b="1" dirty="0" smtClean="0">
                <a:latin typeface="Calibri" pitchFamily="34" charset="0"/>
              </a:rPr>
              <a:t/>
            </a:r>
            <a:br>
              <a:rPr lang="en-GB" sz="1400" b="1" dirty="0" smtClean="0">
                <a:latin typeface="Calibri" pitchFamily="34" charset="0"/>
              </a:rPr>
            </a:br>
            <a:r>
              <a:rPr lang="en-GB" sz="2200" b="1" dirty="0" smtClean="0">
                <a:latin typeface="Calibri" pitchFamily="34" charset="0"/>
              </a:rPr>
              <a:t>Danila Boneva</a:t>
            </a:r>
            <a:br>
              <a:rPr lang="en-GB" sz="2200" b="1" dirty="0" smtClean="0">
                <a:latin typeface="Calibri" pitchFamily="34" charset="0"/>
              </a:rPr>
            </a:br>
            <a:r>
              <a:rPr lang="en-GB" sz="2200" b="1" dirty="0" smtClean="0">
                <a:latin typeface="Calibri" pitchFamily="34" charset="0"/>
              </a:rPr>
              <a:t>IATI Secretariat, UNDP </a:t>
            </a:r>
            <a:br>
              <a:rPr lang="en-GB" sz="2200" b="1" dirty="0" smtClean="0">
                <a:latin typeface="Calibri" pitchFamily="34" charset="0"/>
              </a:rPr>
            </a:br>
            <a:r>
              <a:rPr lang="en-GB" sz="2200" b="1" dirty="0" smtClean="0">
                <a:latin typeface="Calibri" pitchFamily="34" charset="0"/>
              </a:rPr>
              <a:t/>
            </a:r>
            <a:br>
              <a:rPr lang="en-GB" sz="2200" b="1" dirty="0" smtClean="0">
                <a:latin typeface="Calibri" pitchFamily="34" charset="0"/>
              </a:rPr>
            </a:br>
            <a:r>
              <a:rPr lang="en-GB" sz="2200" b="1" dirty="0" smtClean="0">
                <a:latin typeface="Calibri" pitchFamily="34" charset="0"/>
              </a:rPr>
              <a:t>14 </a:t>
            </a:r>
            <a:r>
              <a:rPr lang="en-GB" sz="2200" b="1" dirty="0" smtClean="0">
                <a:latin typeface="Calibri" pitchFamily="34" charset="0"/>
              </a:rPr>
              <a:t>April 2011, Helsinki</a:t>
            </a:r>
          </a:p>
        </p:txBody>
      </p:sp>
      <p:pic>
        <p:nvPicPr>
          <p:cNvPr id="13315" name="Picture 4"/>
          <p:cNvPicPr>
            <a:picLocks noChangeAspect="1" noChangeArrowheads="1"/>
          </p:cNvPicPr>
          <p:nvPr/>
        </p:nvPicPr>
        <p:blipFill>
          <a:blip r:embed="rId3" cstate="print"/>
          <a:srcRect/>
          <a:stretch>
            <a:fillRect/>
          </a:stretch>
        </p:blipFill>
        <p:spPr bwMode="auto">
          <a:xfrm>
            <a:off x="323850" y="55563"/>
            <a:ext cx="4176713" cy="1644650"/>
          </a:xfrm>
          <a:prstGeom prst="rect">
            <a:avLst/>
          </a:prstGeom>
          <a:noFill/>
          <a:ln w="9525">
            <a:noFill/>
            <a:miter lim="800000"/>
            <a:headEnd/>
            <a:tailEnd/>
          </a:ln>
        </p:spPr>
      </p:pic>
      <p:sp>
        <p:nvSpPr>
          <p:cNvPr id="13316" name="Text Box 5"/>
          <p:cNvSpPr txBox="1">
            <a:spLocks noChangeArrowheads="1"/>
          </p:cNvSpPr>
          <p:nvPr/>
        </p:nvSpPr>
        <p:spPr bwMode="auto">
          <a:xfrm>
            <a:off x="0" y="0"/>
            <a:ext cx="9144000" cy="366713"/>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pic>
        <p:nvPicPr>
          <p:cNvPr id="13317" name="Picture 6"/>
          <p:cNvPicPr preferRelativeResize="0">
            <a:picLocks noChangeArrowheads="1"/>
          </p:cNvPicPr>
          <p:nvPr/>
        </p:nvPicPr>
        <p:blipFill>
          <a:blip r:embed="rId4" cstate="print"/>
          <a:srcRect/>
          <a:stretch>
            <a:fillRect/>
          </a:stretch>
        </p:blipFill>
        <p:spPr bwMode="auto">
          <a:xfrm>
            <a:off x="7596188" y="2276475"/>
            <a:ext cx="1547812" cy="2305050"/>
          </a:xfrm>
          <a:prstGeom prst="rect">
            <a:avLst/>
          </a:prstGeom>
          <a:noFill/>
          <a:ln w="3175">
            <a:noFill/>
            <a:miter lim="800000"/>
            <a:headEnd/>
            <a:tailEnd/>
          </a:ln>
        </p:spPr>
      </p:pic>
      <p:pic>
        <p:nvPicPr>
          <p:cNvPr id="13318" name="Picture 11"/>
          <p:cNvPicPr>
            <a:picLocks noChangeArrowheads="1"/>
          </p:cNvPicPr>
          <p:nvPr/>
        </p:nvPicPr>
        <p:blipFill>
          <a:blip r:embed="rId5" cstate="print"/>
          <a:srcRect/>
          <a:stretch>
            <a:fillRect/>
          </a:stretch>
        </p:blipFill>
        <p:spPr bwMode="auto">
          <a:xfrm>
            <a:off x="7596188" y="0"/>
            <a:ext cx="1547812" cy="2349500"/>
          </a:xfrm>
          <a:prstGeom prst="rect">
            <a:avLst/>
          </a:prstGeom>
          <a:noFill/>
          <a:ln w="3175">
            <a:noFill/>
            <a:miter lim="800000"/>
            <a:headEnd/>
            <a:tailEnd/>
          </a:ln>
        </p:spPr>
      </p:pic>
      <p:pic>
        <p:nvPicPr>
          <p:cNvPr id="13319" name="Picture 12"/>
          <p:cNvPicPr preferRelativeResize="0">
            <a:picLocks noChangeArrowheads="1"/>
          </p:cNvPicPr>
          <p:nvPr/>
        </p:nvPicPr>
        <p:blipFill>
          <a:blip r:embed="rId6" cstate="print"/>
          <a:srcRect/>
          <a:stretch>
            <a:fillRect/>
          </a:stretch>
        </p:blipFill>
        <p:spPr bwMode="auto">
          <a:xfrm>
            <a:off x="7596188" y="4581525"/>
            <a:ext cx="1547812" cy="2276475"/>
          </a:xfrm>
          <a:prstGeom prst="rect">
            <a:avLst/>
          </a:prstGeom>
          <a:noFill/>
          <a:ln w="317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3"/>
          <p:cNvSpPr>
            <a:spLocks noGrp="1" noChangeArrowheads="1"/>
          </p:cNvSpPr>
          <p:nvPr>
            <p:ph idx="4294967295"/>
          </p:nvPr>
        </p:nvSpPr>
        <p:spPr>
          <a:xfrm>
            <a:off x="500063" y="1357313"/>
            <a:ext cx="8229600" cy="4643437"/>
          </a:xfrm>
        </p:spPr>
        <p:txBody>
          <a:bodyPr/>
          <a:lstStyle/>
          <a:p>
            <a:pPr marL="609600" indent="-609600" eaLnBrk="1" hangingPunct="1">
              <a:lnSpc>
                <a:spcPct val="80000"/>
              </a:lnSpc>
            </a:pPr>
            <a:endParaRPr lang="en-GB" sz="2800" smtClean="0">
              <a:latin typeface="Calibri" pitchFamily="34" charset="0"/>
              <a:cs typeface="Calibri" pitchFamily="34" charset="0"/>
            </a:endParaRPr>
          </a:p>
          <a:p>
            <a:pPr marL="609600" indent="-609600" eaLnBrk="1" hangingPunct="1">
              <a:lnSpc>
                <a:spcPct val="80000"/>
              </a:lnSpc>
            </a:pPr>
            <a:r>
              <a:rPr lang="en-GB" sz="2800" smtClean="0">
                <a:latin typeface="Calibri" pitchFamily="34" charset="0"/>
                <a:cs typeface="Calibri" pitchFamily="34" charset="0"/>
              </a:rPr>
              <a:t>Common definitions essential for data comparison</a:t>
            </a:r>
          </a:p>
          <a:p>
            <a:pPr marL="609600" indent="-609600" eaLnBrk="1" hangingPunct="1">
              <a:lnSpc>
                <a:spcPct val="80000"/>
              </a:lnSpc>
            </a:pPr>
            <a:endParaRPr lang="en-GB" sz="2800" smtClean="0">
              <a:latin typeface="Calibri" pitchFamily="34" charset="0"/>
              <a:cs typeface="Calibri" pitchFamily="34" charset="0"/>
            </a:endParaRPr>
          </a:p>
          <a:p>
            <a:pPr marL="609600" indent="-609600" eaLnBrk="1" hangingPunct="1">
              <a:lnSpc>
                <a:spcPct val="80000"/>
              </a:lnSpc>
            </a:pPr>
            <a:r>
              <a:rPr lang="en-GB" sz="2800" smtClean="0">
                <a:latin typeface="Calibri" pitchFamily="34" charset="0"/>
                <a:cs typeface="Calibri" pitchFamily="34" charset="0"/>
              </a:rPr>
              <a:t>Code sets</a:t>
            </a:r>
          </a:p>
          <a:p>
            <a:pPr marL="1009650" lvl="1" indent="-609600" eaLnBrk="1" hangingPunct="1">
              <a:lnSpc>
                <a:spcPct val="80000"/>
              </a:lnSpc>
            </a:pPr>
            <a:r>
              <a:rPr lang="en-GB" sz="2400" smtClean="0">
                <a:latin typeface="Calibri" pitchFamily="34" charset="0"/>
                <a:cs typeface="Calibri" pitchFamily="34" charset="0"/>
              </a:rPr>
              <a:t>e.g. Sector Codes</a:t>
            </a:r>
          </a:p>
          <a:p>
            <a:pPr marL="1009650" lvl="1" indent="-609600" eaLnBrk="1" hangingPunct="1">
              <a:lnSpc>
                <a:spcPct val="80000"/>
              </a:lnSpc>
            </a:pPr>
            <a:endParaRPr lang="en-GB" sz="2000" smtClean="0">
              <a:latin typeface="Calibri" pitchFamily="34" charset="0"/>
              <a:cs typeface="Calibri" pitchFamily="34" charset="0"/>
            </a:endParaRPr>
          </a:p>
          <a:p>
            <a:pPr marL="609600" indent="-609600" eaLnBrk="1" hangingPunct="1">
              <a:lnSpc>
                <a:spcPct val="80000"/>
              </a:lnSpc>
            </a:pPr>
            <a:r>
              <a:rPr lang="en-GB" sz="2800" smtClean="0">
                <a:latin typeface="Calibri" pitchFamily="34" charset="0"/>
                <a:cs typeface="Calibri" pitchFamily="34" charset="0"/>
              </a:rPr>
              <a:t>Unique identifiers</a:t>
            </a:r>
          </a:p>
          <a:p>
            <a:pPr marL="1009650" lvl="1" indent="-609600" eaLnBrk="1" hangingPunct="1">
              <a:lnSpc>
                <a:spcPct val="80000"/>
              </a:lnSpc>
            </a:pPr>
            <a:r>
              <a:rPr lang="en-GB" sz="2400" smtClean="0">
                <a:latin typeface="Calibri" pitchFamily="34" charset="0"/>
                <a:cs typeface="Calibri" pitchFamily="34" charset="0"/>
              </a:rPr>
              <a:t>How to uniquely identify organisations and activities globally.</a:t>
            </a:r>
          </a:p>
          <a:p>
            <a:pPr marL="609600" indent="-609600" eaLnBrk="1" hangingPunct="1">
              <a:lnSpc>
                <a:spcPct val="80000"/>
              </a:lnSpc>
            </a:pPr>
            <a:endParaRPr lang="en-GB" sz="2400" smtClean="0">
              <a:latin typeface="Calibri" pitchFamily="34" charset="0"/>
            </a:endParaRPr>
          </a:p>
          <a:p>
            <a:pPr marL="609600" indent="-609600" eaLnBrk="1" hangingPunct="1">
              <a:lnSpc>
                <a:spcPct val="80000"/>
              </a:lnSpc>
            </a:pPr>
            <a:endParaRPr lang="en-GB" sz="2400" smtClean="0">
              <a:latin typeface="Calibri" pitchFamily="34" charset="0"/>
            </a:endParaRPr>
          </a:p>
        </p:txBody>
      </p:sp>
      <p:sp>
        <p:nvSpPr>
          <p:cNvPr id="4" name="Title 1"/>
          <p:cNvSpPr txBox="1">
            <a:spLocks/>
          </p:cNvSpPr>
          <p:nvPr/>
        </p:nvSpPr>
        <p:spPr>
          <a:xfrm>
            <a:off x="0" y="0"/>
            <a:ext cx="9144000" cy="1143000"/>
          </a:xfrm>
          <a:prstGeom prst="rect">
            <a:avLst/>
          </a:prstGeom>
          <a:solidFill>
            <a:srgbClr val="002060"/>
          </a:solidFill>
        </p:spPr>
        <p:txBody>
          <a:bodyPr anchor="ctr"/>
          <a:lstStyle/>
          <a:p>
            <a:pPr algn="ctr" fontAlgn="auto">
              <a:spcAft>
                <a:spcPts val="0"/>
              </a:spcAft>
              <a:defRPr/>
            </a:pPr>
            <a:r>
              <a:rPr lang="en-GB" sz="3600" b="1" dirty="0">
                <a:solidFill>
                  <a:schemeClr val="bg1"/>
                </a:solidFill>
              </a:rPr>
              <a:t>Definitions</a:t>
            </a:r>
            <a:endParaRPr lang="en-US" sz="3600" dirty="0">
              <a:solidFill>
                <a:schemeClr val="bg1"/>
              </a:solidFill>
              <a:latin typeface="+mj-lt"/>
              <a:ea typeface="+mj-ea"/>
              <a:cs typeface="+mj-cs"/>
            </a:endParaRPr>
          </a:p>
        </p:txBody>
      </p:sp>
      <p:pic>
        <p:nvPicPr>
          <p:cNvPr id="22532" name="Picture 1"/>
          <p:cNvPicPr>
            <a:picLocks noChangeAspect="1" noChangeArrowheads="1"/>
          </p:cNvPicPr>
          <p:nvPr/>
        </p:nvPicPr>
        <p:blipFill>
          <a:blip r:embed="rId3" cstate="print"/>
          <a:srcRect/>
          <a:stretch>
            <a:fillRect/>
          </a:stretch>
        </p:blipFill>
        <p:spPr bwMode="auto">
          <a:xfrm>
            <a:off x="6629400" y="5867400"/>
            <a:ext cx="2514600" cy="990600"/>
          </a:xfrm>
          <a:prstGeom prst="rect">
            <a:avLst/>
          </a:prstGeom>
          <a:noFill/>
          <a:ln w="9525">
            <a:noFill/>
            <a:miter lim="800000"/>
            <a:headEnd/>
            <a:tailEnd/>
          </a:ln>
        </p:spPr>
      </p:pic>
      <p:sp>
        <p:nvSpPr>
          <p:cNvPr id="22533" name="TextBox 5"/>
          <p:cNvSpPr txBox="1">
            <a:spLocks noChangeArrowheads="1"/>
          </p:cNvSpPr>
          <p:nvPr/>
        </p:nvSpPr>
        <p:spPr bwMode="auto">
          <a:xfrm>
            <a:off x="0" y="6500813"/>
            <a:ext cx="3714750" cy="369887"/>
          </a:xfrm>
          <a:prstGeom prst="rect">
            <a:avLst/>
          </a:prstGeom>
          <a:noFill/>
          <a:ln w="9525">
            <a:noFill/>
            <a:miter lim="800000"/>
            <a:headEnd/>
            <a:tailEnd/>
          </a:ln>
        </p:spPr>
        <p:txBody>
          <a:bodyPr>
            <a:spAutoFit/>
          </a:bodyPr>
          <a:lstStyle/>
          <a:p>
            <a:pPr eaLnBrk="0" hangingPunct="0"/>
            <a:r>
              <a:rPr lang="en-GB" b="1">
                <a:solidFill>
                  <a:srgbClr val="002060"/>
                </a:solidFill>
                <a:latin typeface="Arial" charset="0"/>
                <a:ea typeface="ヒラギノ角ゴ Pro W3" pitchFamily="48" charset="-128"/>
              </a:rPr>
              <a:t>www.aidtransparency.net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3"/>
          <p:cNvSpPr>
            <a:spLocks noGrp="1" noChangeArrowheads="1"/>
          </p:cNvSpPr>
          <p:nvPr>
            <p:ph idx="4294967295"/>
          </p:nvPr>
        </p:nvSpPr>
        <p:spPr>
          <a:xfrm>
            <a:off x="142875" y="1285875"/>
            <a:ext cx="8443913" cy="5214938"/>
          </a:xfrm>
        </p:spPr>
        <p:txBody>
          <a:bodyPr/>
          <a:lstStyle/>
          <a:p>
            <a:pPr marL="609600" indent="-609600" eaLnBrk="1" hangingPunct="1">
              <a:lnSpc>
                <a:spcPct val="80000"/>
              </a:lnSpc>
              <a:buFontTx/>
              <a:buNone/>
            </a:pPr>
            <a:r>
              <a:rPr lang="en-GB" sz="2800" smtClean="0">
                <a:latin typeface="Calibri" pitchFamily="34" charset="0"/>
                <a:cs typeface="Calibri" pitchFamily="34" charset="0"/>
              </a:rPr>
              <a:t>Signatories agree to a set of commitments:</a:t>
            </a:r>
          </a:p>
          <a:p>
            <a:pPr marL="609600" indent="-609600" eaLnBrk="1" hangingPunct="1">
              <a:lnSpc>
                <a:spcPct val="80000"/>
              </a:lnSpc>
              <a:buFontTx/>
              <a:buNone/>
            </a:pPr>
            <a:endParaRPr lang="en-GB" sz="2800" smtClean="0">
              <a:latin typeface="Calibri" pitchFamily="34" charset="0"/>
              <a:cs typeface="Calibri" pitchFamily="34" charset="0"/>
            </a:endParaRPr>
          </a:p>
          <a:p>
            <a:pPr marL="609600" indent="-609600" eaLnBrk="1" hangingPunct="1">
              <a:lnSpc>
                <a:spcPct val="80000"/>
              </a:lnSpc>
            </a:pPr>
            <a:r>
              <a:rPr lang="en-GB" sz="2800" smtClean="0">
                <a:latin typeface="Calibri" pitchFamily="34" charset="0"/>
                <a:cs typeface="Calibri" pitchFamily="34" charset="0"/>
              </a:rPr>
              <a:t>What to publish (2 phases and optional elements)</a:t>
            </a:r>
          </a:p>
          <a:p>
            <a:pPr marL="609600" indent="-609600" eaLnBrk="1" hangingPunct="1">
              <a:lnSpc>
                <a:spcPct val="80000"/>
              </a:lnSpc>
            </a:pPr>
            <a:r>
              <a:rPr lang="en-GB" sz="2800" smtClean="0">
                <a:latin typeface="Calibri" pitchFamily="34" charset="0"/>
                <a:cs typeface="Calibri" pitchFamily="34" charset="0"/>
              </a:rPr>
              <a:t>When to publish </a:t>
            </a:r>
          </a:p>
          <a:p>
            <a:pPr marL="1009650" lvl="1" indent="-609600" eaLnBrk="1" hangingPunct="1">
              <a:lnSpc>
                <a:spcPct val="80000"/>
              </a:lnSpc>
            </a:pPr>
            <a:r>
              <a:rPr lang="en-GB" sz="2400" smtClean="0">
                <a:latin typeface="Calibri" pitchFamily="34" charset="0"/>
                <a:cs typeface="Calibri" pitchFamily="34" charset="0"/>
              </a:rPr>
              <a:t>Regularity</a:t>
            </a:r>
          </a:p>
          <a:p>
            <a:pPr marL="1009650" lvl="1" indent="-609600" eaLnBrk="1" hangingPunct="1">
              <a:lnSpc>
                <a:spcPct val="80000"/>
              </a:lnSpc>
            </a:pPr>
            <a:r>
              <a:rPr lang="en-GB" sz="2400" smtClean="0">
                <a:latin typeface="Calibri" pitchFamily="34" charset="0"/>
                <a:cs typeface="Calibri" pitchFamily="34" charset="0"/>
              </a:rPr>
              <a:t>Timeliness</a:t>
            </a:r>
          </a:p>
          <a:p>
            <a:pPr marL="609600" indent="-609600" eaLnBrk="1" hangingPunct="1">
              <a:lnSpc>
                <a:spcPct val="80000"/>
              </a:lnSpc>
            </a:pPr>
            <a:r>
              <a:rPr lang="en-GB" sz="2800" smtClean="0">
                <a:latin typeface="Calibri" pitchFamily="34" charset="0"/>
                <a:cs typeface="Calibri" pitchFamily="34" charset="0"/>
              </a:rPr>
              <a:t>Public access</a:t>
            </a:r>
          </a:p>
          <a:p>
            <a:pPr marL="609600" indent="-609600" eaLnBrk="1" hangingPunct="1">
              <a:lnSpc>
                <a:spcPct val="80000"/>
              </a:lnSpc>
            </a:pPr>
            <a:r>
              <a:rPr lang="en-GB" sz="2800" smtClean="0">
                <a:latin typeface="Calibri" pitchFamily="34" charset="0"/>
                <a:cs typeface="Calibri" pitchFamily="34" charset="0"/>
              </a:rPr>
              <a:t>Licence to use and republish</a:t>
            </a:r>
          </a:p>
          <a:p>
            <a:pPr marL="609600" indent="-609600" eaLnBrk="1" hangingPunct="1">
              <a:lnSpc>
                <a:spcPct val="80000"/>
              </a:lnSpc>
            </a:pPr>
            <a:r>
              <a:rPr lang="en-GB" sz="2800" smtClean="0">
                <a:latin typeface="Calibri" pitchFamily="34" charset="0"/>
                <a:cs typeface="Calibri" pitchFamily="34" charset="0"/>
              </a:rPr>
              <a:t>Monitoring and evaluation mechanisms</a:t>
            </a:r>
          </a:p>
          <a:p>
            <a:pPr marL="609600" indent="-609600" eaLnBrk="1" hangingPunct="1">
              <a:lnSpc>
                <a:spcPct val="80000"/>
              </a:lnSpc>
            </a:pPr>
            <a:endParaRPr lang="en-GB" sz="2400" smtClean="0">
              <a:latin typeface="Calibri" pitchFamily="34" charset="0"/>
            </a:endParaRPr>
          </a:p>
          <a:p>
            <a:pPr marL="609600" indent="-609600" eaLnBrk="1" hangingPunct="1">
              <a:lnSpc>
                <a:spcPct val="80000"/>
              </a:lnSpc>
              <a:buFontTx/>
              <a:buNone/>
            </a:pPr>
            <a:endParaRPr lang="en-GB" sz="2400" smtClean="0">
              <a:latin typeface="Calibri" pitchFamily="34" charset="0"/>
            </a:endParaRPr>
          </a:p>
        </p:txBody>
      </p:sp>
      <p:sp>
        <p:nvSpPr>
          <p:cNvPr id="4" name="Title 1"/>
          <p:cNvSpPr txBox="1">
            <a:spLocks/>
          </p:cNvSpPr>
          <p:nvPr/>
        </p:nvSpPr>
        <p:spPr>
          <a:xfrm>
            <a:off x="0" y="0"/>
            <a:ext cx="9144000" cy="1143000"/>
          </a:xfrm>
          <a:prstGeom prst="rect">
            <a:avLst/>
          </a:prstGeom>
          <a:solidFill>
            <a:srgbClr val="002060"/>
          </a:solidFill>
        </p:spPr>
        <p:txBody>
          <a:bodyPr anchor="ctr"/>
          <a:lstStyle/>
          <a:p>
            <a:pPr algn="ctr" fontAlgn="auto">
              <a:spcAft>
                <a:spcPts val="0"/>
              </a:spcAft>
              <a:defRPr/>
            </a:pPr>
            <a:r>
              <a:rPr lang="en-GB" sz="3600" b="1" dirty="0">
                <a:solidFill>
                  <a:schemeClr val="bg1"/>
                </a:solidFill>
              </a:rPr>
              <a:t>Framework for Implementation</a:t>
            </a:r>
            <a:endParaRPr lang="en-US" sz="3600" dirty="0">
              <a:solidFill>
                <a:schemeClr val="bg1"/>
              </a:solidFill>
              <a:latin typeface="+mj-lt"/>
              <a:ea typeface="+mj-ea"/>
              <a:cs typeface="+mj-cs"/>
            </a:endParaRPr>
          </a:p>
        </p:txBody>
      </p:sp>
      <p:pic>
        <p:nvPicPr>
          <p:cNvPr id="23556" name="Picture 1"/>
          <p:cNvPicPr>
            <a:picLocks noChangeAspect="1" noChangeArrowheads="1"/>
          </p:cNvPicPr>
          <p:nvPr/>
        </p:nvPicPr>
        <p:blipFill>
          <a:blip r:embed="rId3" cstate="print"/>
          <a:srcRect/>
          <a:stretch>
            <a:fillRect/>
          </a:stretch>
        </p:blipFill>
        <p:spPr bwMode="auto">
          <a:xfrm>
            <a:off x="6629400" y="5867400"/>
            <a:ext cx="2514600" cy="990600"/>
          </a:xfrm>
          <a:prstGeom prst="rect">
            <a:avLst/>
          </a:prstGeom>
          <a:noFill/>
          <a:ln w="9525">
            <a:noFill/>
            <a:miter lim="800000"/>
            <a:headEnd/>
            <a:tailEnd/>
          </a:ln>
        </p:spPr>
      </p:pic>
      <p:sp>
        <p:nvSpPr>
          <p:cNvPr id="23557" name="TextBox 5"/>
          <p:cNvSpPr txBox="1">
            <a:spLocks noChangeArrowheads="1"/>
          </p:cNvSpPr>
          <p:nvPr/>
        </p:nvSpPr>
        <p:spPr bwMode="auto">
          <a:xfrm>
            <a:off x="0" y="6500813"/>
            <a:ext cx="3714750" cy="369887"/>
          </a:xfrm>
          <a:prstGeom prst="rect">
            <a:avLst/>
          </a:prstGeom>
          <a:noFill/>
          <a:ln w="9525">
            <a:noFill/>
            <a:miter lim="800000"/>
            <a:headEnd/>
            <a:tailEnd/>
          </a:ln>
        </p:spPr>
        <p:txBody>
          <a:bodyPr>
            <a:spAutoFit/>
          </a:bodyPr>
          <a:lstStyle/>
          <a:p>
            <a:pPr eaLnBrk="0" hangingPunct="0"/>
            <a:r>
              <a:rPr lang="en-GB" b="1">
                <a:solidFill>
                  <a:srgbClr val="002060"/>
                </a:solidFill>
                <a:latin typeface="Arial" charset="0"/>
                <a:ea typeface="ヒラギノ角ゴ Pro W3" pitchFamily="48" charset="-128"/>
              </a:rPr>
              <a:t>www.aidtransparency.net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3"/>
          <p:cNvSpPr>
            <a:spLocks noGrp="1" noChangeArrowheads="1"/>
          </p:cNvSpPr>
          <p:nvPr>
            <p:ph idx="4294967295"/>
          </p:nvPr>
        </p:nvSpPr>
        <p:spPr>
          <a:xfrm>
            <a:off x="500063" y="1357313"/>
            <a:ext cx="8229600" cy="4643437"/>
          </a:xfrm>
        </p:spPr>
        <p:txBody>
          <a:bodyPr/>
          <a:lstStyle/>
          <a:p>
            <a:pPr marL="609600" indent="-609600" eaLnBrk="1" hangingPunct="1">
              <a:lnSpc>
                <a:spcPct val="80000"/>
              </a:lnSpc>
            </a:pPr>
            <a:r>
              <a:rPr lang="en-GB" sz="2800" smtClean="0">
                <a:latin typeface="Calibri" pitchFamily="34" charset="0"/>
                <a:cs typeface="Calibri" pitchFamily="34" charset="0"/>
              </a:rPr>
              <a:t>IATI xml schema</a:t>
            </a:r>
          </a:p>
          <a:p>
            <a:pPr marL="609600" indent="-609600" eaLnBrk="1" hangingPunct="1">
              <a:lnSpc>
                <a:spcPct val="80000"/>
              </a:lnSpc>
            </a:pPr>
            <a:endParaRPr lang="en-GB" sz="2800" smtClean="0">
              <a:latin typeface="Calibri" pitchFamily="34" charset="0"/>
              <a:cs typeface="Calibri" pitchFamily="34" charset="0"/>
            </a:endParaRPr>
          </a:p>
          <a:p>
            <a:pPr marL="609600" indent="-609600" eaLnBrk="1" hangingPunct="1">
              <a:lnSpc>
                <a:spcPct val="80000"/>
              </a:lnSpc>
            </a:pPr>
            <a:r>
              <a:rPr lang="en-GB" sz="2800" smtClean="0">
                <a:latin typeface="Calibri" pitchFamily="34" charset="0"/>
                <a:cs typeface="Calibri" pitchFamily="34" charset="0"/>
              </a:rPr>
              <a:t>All donors to publish in IATI xml on own websites</a:t>
            </a:r>
          </a:p>
          <a:p>
            <a:pPr marL="609600" indent="-609600" eaLnBrk="1" hangingPunct="1">
              <a:lnSpc>
                <a:spcPct val="80000"/>
              </a:lnSpc>
            </a:pPr>
            <a:endParaRPr lang="en-GB" sz="2800" smtClean="0">
              <a:latin typeface="Calibri" pitchFamily="34" charset="0"/>
              <a:cs typeface="Calibri" pitchFamily="34" charset="0"/>
            </a:endParaRPr>
          </a:p>
          <a:p>
            <a:pPr marL="609600" indent="-609600" eaLnBrk="1" hangingPunct="1">
              <a:lnSpc>
                <a:spcPct val="80000"/>
              </a:lnSpc>
            </a:pPr>
            <a:r>
              <a:rPr lang="en-GB" sz="2800" smtClean="0">
                <a:latin typeface="Calibri" pitchFamily="34" charset="0"/>
                <a:cs typeface="Calibri" pitchFamily="34" charset="0"/>
              </a:rPr>
              <a:t>IATI maintains central registry. Single point of discovery for users</a:t>
            </a:r>
          </a:p>
          <a:p>
            <a:pPr marL="609600" indent="-609600" eaLnBrk="1" hangingPunct="1">
              <a:lnSpc>
                <a:spcPct val="80000"/>
              </a:lnSpc>
            </a:pPr>
            <a:endParaRPr lang="en-GB" sz="2800" smtClean="0">
              <a:latin typeface="Calibri" pitchFamily="34" charset="0"/>
              <a:cs typeface="Calibri" pitchFamily="34" charset="0"/>
            </a:endParaRPr>
          </a:p>
          <a:p>
            <a:pPr marL="609600" indent="-609600" eaLnBrk="1" hangingPunct="1">
              <a:lnSpc>
                <a:spcPct val="80000"/>
              </a:lnSpc>
            </a:pPr>
            <a:r>
              <a:rPr lang="en-GB" sz="2800" smtClean="0">
                <a:latin typeface="Calibri" pitchFamily="34" charset="0"/>
                <a:cs typeface="Calibri" pitchFamily="34" charset="0"/>
              </a:rPr>
              <a:t>Publish once – Use often</a:t>
            </a:r>
          </a:p>
          <a:p>
            <a:pPr marL="609600" indent="-609600" eaLnBrk="1" hangingPunct="1">
              <a:lnSpc>
                <a:spcPct val="80000"/>
              </a:lnSpc>
            </a:pPr>
            <a:endParaRPr lang="en-GB" sz="2800" smtClean="0">
              <a:latin typeface="Calibri" pitchFamily="34" charset="0"/>
              <a:cs typeface="Calibri" pitchFamily="34" charset="0"/>
            </a:endParaRPr>
          </a:p>
          <a:p>
            <a:pPr marL="609600" indent="-609600" eaLnBrk="1" hangingPunct="1">
              <a:lnSpc>
                <a:spcPct val="80000"/>
              </a:lnSpc>
            </a:pPr>
            <a:r>
              <a:rPr lang="en-GB" sz="2800" smtClean="0">
                <a:latin typeface="Calibri" pitchFamily="34" charset="0"/>
                <a:cs typeface="Calibri" pitchFamily="34" charset="0"/>
              </a:rPr>
              <a:t>Automatic data exchange – incl. with partner country Aid Information Management Systems</a:t>
            </a:r>
            <a:endParaRPr lang="en-GB" sz="2000" smtClean="0">
              <a:latin typeface="Calibri" pitchFamily="34" charset="0"/>
              <a:cs typeface="Calibri" pitchFamily="34" charset="0"/>
            </a:endParaRPr>
          </a:p>
          <a:p>
            <a:pPr marL="609600" indent="-609600" eaLnBrk="1" hangingPunct="1">
              <a:lnSpc>
                <a:spcPct val="80000"/>
              </a:lnSpc>
            </a:pPr>
            <a:endParaRPr lang="en-GB" sz="2800" smtClean="0">
              <a:latin typeface="Calibri" pitchFamily="34" charset="0"/>
              <a:cs typeface="Calibri" pitchFamily="34" charset="0"/>
            </a:endParaRPr>
          </a:p>
          <a:p>
            <a:pPr marL="1009650" lvl="1" indent="-609600" eaLnBrk="1" hangingPunct="1">
              <a:lnSpc>
                <a:spcPct val="80000"/>
              </a:lnSpc>
              <a:buFontTx/>
              <a:buNone/>
            </a:pPr>
            <a:endParaRPr lang="en-GB" sz="2400" smtClean="0">
              <a:latin typeface="Calibri" pitchFamily="34" charset="0"/>
              <a:cs typeface="Calibri" pitchFamily="34" charset="0"/>
            </a:endParaRPr>
          </a:p>
          <a:p>
            <a:pPr marL="609600" indent="-609600" eaLnBrk="1" hangingPunct="1">
              <a:lnSpc>
                <a:spcPct val="80000"/>
              </a:lnSpc>
            </a:pPr>
            <a:endParaRPr lang="en-GB" sz="2400" smtClean="0">
              <a:latin typeface="Calibri" pitchFamily="34" charset="0"/>
            </a:endParaRPr>
          </a:p>
          <a:p>
            <a:pPr marL="609600" indent="-609600" eaLnBrk="1" hangingPunct="1">
              <a:lnSpc>
                <a:spcPct val="80000"/>
              </a:lnSpc>
            </a:pPr>
            <a:endParaRPr lang="en-GB" sz="2400" smtClean="0">
              <a:latin typeface="Calibri" pitchFamily="34" charset="0"/>
            </a:endParaRPr>
          </a:p>
        </p:txBody>
      </p:sp>
      <p:sp>
        <p:nvSpPr>
          <p:cNvPr id="4" name="Title 1"/>
          <p:cNvSpPr txBox="1">
            <a:spLocks/>
          </p:cNvSpPr>
          <p:nvPr/>
        </p:nvSpPr>
        <p:spPr>
          <a:xfrm>
            <a:off x="0" y="0"/>
            <a:ext cx="9144000" cy="1143000"/>
          </a:xfrm>
          <a:prstGeom prst="rect">
            <a:avLst/>
          </a:prstGeom>
          <a:solidFill>
            <a:srgbClr val="002060"/>
          </a:solidFill>
        </p:spPr>
        <p:txBody>
          <a:bodyPr anchor="ctr"/>
          <a:lstStyle/>
          <a:p>
            <a:pPr algn="ctr" fontAlgn="auto">
              <a:spcAft>
                <a:spcPts val="0"/>
              </a:spcAft>
              <a:defRPr/>
            </a:pPr>
            <a:r>
              <a:rPr lang="en-GB" sz="3600" b="1" dirty="0">
                <a:solidFill>
                  <a:schemeClr val="bg1"/>
                </a:solidFill>
              </a:rPr>
              <a:t>Common Electronic Format</a:t>
            </a:r>
            <a:endParaRPr lang="en-US" sz="3600" dirty="0">
              <a:solidFill>
                <a:schemeClr val="bg1"/>
              </a:solidFill>
              <a:latin typeface="+mj-lt"/>
              <a:ea typeface="+mj-ea"/>
              <a:cs typeface="+mj-cs"/>
            </a:endParaRPr>
          </a:p>
        </p:txBody>
      </p:sp>
      <p:pic>
        <p:nvPicPr>
          <p:cNvPr id="24580" name="Picture 1"/>
          <p:cNvPicPr>
            <a:picLocks noChangeAspect="1" noChangeArrowheads="1"/>
          </p:cNvPicPr>
          <p:nvPr/>
        </p:nvPicPr>
        <p:blipFill>
          <a:blip r:embed="rId3" cstate="print"/>
          <a:srcRect/>
          <a:stretch>
            <a:fillRect/>
          </a:stretch>
        </p:blipFill>
        <p:spPr bwMode="auto">
          <a:xfrm>
            <a:off x="6629400" y="5867400"/>
            <a:ext cx="2514600" cy="990600"/>
          </a:xfrm>
          <a:prstGeom prst="rect">
            <a:avLst/>
          </a:prstGeom>
          <a:noFill/>
          <a:ln w="9525">
            <a:noFill/>
            <a:miter lim="800000"/>
            <a:headEnd/>
            <a:tailEnd/>
          </a:ln>
        </p:spPr>
      </p:pic>
      <p:sp>
        <p:nvSpPr>
          <p:cNvPr id="24581" name="TextBox 5"/>
          <p:cNvSpPr txBox="1">
            <a:spLocks noChangeArrowheads="1"/>
          </p:cNvSpPr>
          <p:nvPr/>
        </p:nvSpPr>
        <p:spPr bwMode="auto">
          <a:xfrm>
            <a:off x="0" y="6500813"/>
            <a:ext cx="3714750" cy="369887"/>
          </a:xfrm>
          <a:prstGeom prst="rect">
            <a:avLst/>
          </a:prstGeom>
          <a:noFill/>
          <a:ln w="9525">
            <a:noFill/>
            <a:miter lim="800000"/>
            <a:headEnd/>
            <a:tailEnd/>
          </a:ln>
        </p:spPr>
        <p:txBody>
          <a:bodyPr>
            <a:spAutoFit/>
          </a:bodyPr>
          <a:lstStyle/>
          <a:p>
            <a:pPr eaLnBrk="0" hangingPunct="0"/>
            <a:r>
              <a:rPr lang="en-GB" b="1">
                <a:solidFill>
                  <a:srgbClr val="002060"/>
                </a:solidFill>
                <a:latin typeface="Arial" charset="0"/>
                <a:ea typeface="ヒラギノ角ゴ Pro W3" pitchFamily="48" charset="-128"/>
              </a:rPr>
              <a:t>www.aidtransparency.net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58" descr="Diagram-two.gif"/>
          <p:cNvPicPr>
            <a:picLocks noChangeAspect="1"/>
          </p:cNvPicPr>
          <p:nvPr/>
        </p:nvPicPr>
        <p:blipFill>
          <a:blip r:embed="rId3" cstate="print"/>
          <a:srcRect/>
          <a:stretch>
            <a:fillRect/>
          </a:stretch>
        </p:blipFill>
        <p:spPr bwMode="auto">
          <a:xfrm>
            <a:off x="357188" y="1285875"/>
            <a:ext cx="8245475" cy="5226050"/>
          </a:xfrm>
          <a:prstGeom prst="rect">
            <a:avLst/>
          </a:prstGeom>
          <a:noFill/>
          <a:ln w="9525">
            <a:noFill/>
            <a:miter lim="800000"/>
            <a:headEnd/>
            <a:tailEnd/>
          </a:ln>
        </p:spPr>
      </p:pic>
      <p:sp>
        <p:nvSpPr>
          <p:cNvPr id="5" name="Title 1"/>
          <p:cNvSpPr txBox="1">
            <a:spLocks/>
          </p:cNvSpPr>
          <p:nvPr/>
        </p:nvSpPr>
        <p:spPr>
          <a:xfrm>
            <a:off x="0" y="0"/>
            <a:ext cx="9144000" cy="1143000"/>
          </a:xfrm>
          <a:prstGeom prst="rect">
            <a:avLst/>
          </a:prstGeom>
          <a:solidFill>
            <a:srgbClr val="002060"/>
          </a:solidFill>
        </p:spPr>
        <p:txBody>
          <a:bodyPr anchor="ctr"/>
          <a:lstStyle/>
          <a:p>
            <a:pPr algn="ctr" fontAlgn="auto">
              <a:spcAft>
                <a:spcPts val="0"/>
              </a:spcAft>
              <a:defRPr/>
            </a:pPr>
            <a:r>
              <a:rPr lang="en-US" sz="3600" b="1" dirty="0">
                <a:solidFill>
                  <a:schemeClr val="bg1"/>
                </a:solidFill>
                <a:latin typeface="Arial" charset="0"/>
                <a:ea typeface="ヒラギノ角ゴ Pro W3" pitchFamily="48" charset="-128"/>
              </a:rPr>
              <a:t>Publish often, use once</a:t>
            </a:r>
            <a:endParaRPr lang="en-US" sz="3600"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0"/>
            <a:ext cx="9144000" cy="1143000"/>
          </a:xfrm>
          <a:prstGeom prst="rect">
            <a:avLst/>
          </a:prstGeom>
          <a:solidFill>
            <a:srgbClr val="002060"/>
          </a:solidFill>
        </p:spPr>
        <p:txBody>
          <a:bodyPr anchor="ctr"/>
          <a:lstStyle/>
          <a:p>
            <a:pPr algn="ctr" fontAlgn="auto">
              <a:spcAft>
                <a:spcPts val="0"/>
              </a:spcAft>
              <a:defRPr/>
            </a:pPr>
            <a:r>
              <a:rPr lang="en-US" sz="3600" b="1" dirty="0">
                <a:solidFill>
                  <a:schemeClr val="bg1"/>
                </a:solidFill>
                <a:latin typeface="Arial" charset="0"/>
                <a:ea typeface="ヒラギノ角ゴ Pro W3" pitchFamily="48" charset="-128"/>
              </a:rPr>
              <a:t>Publish once, use often</a:t>
            </a:r>
            <a:endParaRPr lang="en-US" sz="3600" dirty="0">
              <a:solidFill>
                <a:schemeClr val="bg1"/>
              </a:solidFill>
              <a:latin typeface="+mj-lt"/>
              <a:ea typeface="+mj-ea"/>
              <a:cs typeface="+mj-cs"/>
            </a:endParaRPr>
          </a:p>
        </p:txBody>
      </p:sp>
      <p:pic>
        <p:nvPicPr>
          <p:cNvPr id="26627" name="Picture 4"/>
          <p:cNvPicPr>
            <a:picLocks noChangeAspect="1" noChangeArrowheads="1"/>
          </p:cNvPicPr>
          <p:nvPr/>
        </p:nvPicPr>
        <p:blipFill>
          <a:blip r:embed="rId3" cstate="print"/>
          <a:srcRect/>
          <a:stretch>
            <a:fillRect/>
          </a:stretch>
        </p:blipFill>
        <p:spPr bwMode="auto">
          <a:xfrm>
            <a:off x="1357313" y="1289050"/>
            <a:ext cx="6257925" cy="556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3"/>
          <p:cNvSpPr>
            <a:spLocks noGrp="1" noChangeArrowheads="1"/>
          </p:cNvSpPr>
          <p:nvPr>
            <p:ph idx="4294967295"/>
          </p:nvPr>
        </p:nvSpPr>
        <p:spPr>
          <a:xfrm>
            <a:off x="428625" y="1385888"/>
            <a:ext cx="8229600" cy="4829175"/>
          </a:xfrm>
        </p:spPr>
        <p:txBody>
          <a:bodyPr/>
          <a:lstStyle/>
          <a:p>
            <a:pPr marL="457200" indent="-457200" eaLnBrk="1" hangingPunct="1">
              <a:lnSpc>
                <a:spcPct val="90000"/>
              </a:lnSpc>
            </a:pPr>
            <a:endParaRPr lang="en-GB" sz="2400" smtClean="0">
              <a:latin typeface="Calibri" pitchFamily="34" charset="0"/>
            </a:endParaRPr>
          </a:p>
          <a:p>
            <a:pPr marL="457200" indent="-457200" eaLnBrk="1" hangingPunct="1">
              <a:lnSpc>
                <a:spcPct val="90000"/>
              </a:lnSpc>
            </a:pPr>
            <a:r>
              <a:rPr lang="en-GB" sz="2800" smtClean="0">
                <a:latin typeface="Calibri" pitchFamily="34" charset="0"/>
              </a:rPr>
              <a:t>Donor </a:t>
            </a:r>
            <a:r>
              <a:rPr lang="en-GB" sz="2800" b="1" smtClean="0">
                <a:latin typeface="Calibri" pitchFamily="34" charset="0"/>
              </a:rPr>
              <a:t>keys</a:t>
            </a:r>
            <a:r>
              <a:rPr lang="en-GB" sz="2800" smtClean="0">
                <a:latin typeface="Calibri" pitchFamily="34" charset="0"/>
              </a:rPr>
              <a:t> data into their own management system.</a:t>
            </a:r>
          </a:p>
          <a:p>
            <a:pPr marL="457200" indent="-457200" eaLnBrk="1" hangingPunct="1">
              <a:lnSpc>
                <a:spcPct val="90000"/>
              </a:lnSpc>
            </a:pPr>
            <a:r>
              <a:rPr lang="en-GB" sz="2800" smtClean="0">
                <a:latin typeface="Calibri" pitchFamily="34" charset="0"/>
              </a:rPr>
              <a:t>Donor prints report from their system.</a:t>
            </a:r>
          </a:p>
          <a:p>
            <a:pPr marL="457200" indent="-457200" eaLnBrk="1" hangingPunct="1">
              <a:lnSpc>
                <a:spcPct val="90000"/>
              </a:lnSpc>
            </a:pPr>
            <a:r>
              <a:rPr lang="en-GB" sz="2800" smtClean="0">
                <a:latin typeface="Calibri" pitchFamily="34" charset="0"/>
              </a:rPr>
              <a:t>Donor </a:t>
            </a:r>
            <a:r>
              <a:rPr lang="en-GB" sz="2800" b="1" smtClean="0">
                <a:latin typeface="Calibri" pitchFamily="34" charset="0"/>
              </a:rPr>
              <a:t>keys</a:t>
            </a:r>
            <a:r>
              <a:rPr lang="en-GB" sz="2800" smtClean="0">
                <a:latin typeface="Calibri" pitchFamily="34" charset="0"/>
              </a:rPr>
              <a:t> data into the government’s Aid Information Management System (AIMS) or Excel spreadsheet</a:t>
            </a:r>
          </a:p>
          <a:p>
            <a:pPr marL="457200" indent="-457200" eaLnBrk="1" hangingPunct="1">
              <a:lnSpc>
                <a:spcPct val="90000"/>
              </a:lnSpc>
              <a:buFontTx/>
              <a:buNone/>
            </a:pPr>
            <a:r>
              <a:rPr lang="en-GB" sz="2800" smtClean="0">
                <a:latin typeface="Calibri" pitchFamily="34" charset="0"/>
              </a:rPr>
              <a:t>                         or</a:t>
            </a:r>
          </a:p>
          <a:p>
            <a:pPr marL="457200" indent="-457200" eaLnBrk="1" hangingPunct="1">
              <a:lnSpc>
                <a:spcPct val="90000"/>
              </a:lnSpc>
            </a:pPr>
            <a:r>
              <a:rPr lang="en-GB" sz="2800" smtClean="0">
                <a:latin typeface="Calibri" pitchFamily="34" charset="0"/>
              </a:rPr>
              <a:t>Donor </a:t>
            </a:r>
            <a:r>
              <a:rPr lang="en-GB" sz="2800" b="1" smtClean="0">
                <a:latin typeface="Calibri" pitchFamily="34" charset="0"/>
              </a:rPr>
              <a:t>keys</a:t>
            </a:r>
            <a:r>
              <a:rPr lang="en-GB" sz="2800" smtClean="0">
                <a:latin typeface="Calibri" pitchFamily="34" charset="0"/>
              </a:rPr>
              <a:t> data into spreadsheet and sends to ministry. Ministry </a:t>
            </a:r>
            <a:r>
              <a:rPr lang="en-GB" sz="2800" b="1" smtClean="0">
                <a:latin typeface="Calibri" pitchFamily="34" charset="0"/>
              </a:rPr>
              <a:t>keys</a:t>
            </a:r>
            <a:r>
              <a:rPr lang="en-GB" sz="2800" smtClean="0">
                <a:latin typeface="Calibri" pitchFamily="34" charset="0"/>
              </a:rPr>
              <a:t> data into AIMS</a:t>
            </a:r>
          </a:p>
          <a:p>
            <a:pPr marL="457200" indent="-457200" eaLnBrk="1" hangingPunct="1">
              <a:lnSpc>
                <a:spcPct val="90000"/>
              </a:lnSpc>
            </a:pPr>
            <a:endParaRPr lang="en-GB" sz="2400" smtClean="0">
              <a:latin typeface="Calibri" pitchFamily="34" charset="0"/>
            </a:endParaRPr>
          </a:p>
          <a:p>
            <a:pPr marL="457200" indent="-457200" eaLnBrk="1" hangingPunct="1">
              <a:lnSpc>
                <a:spcPct val="90000"/>
              </a:lnSpc>
            </a:pPr>
            <a:endParaRPr lang="en-GB" sz="2400" smtClean="0">
              <a:latin typeface="Calibri" pitchFamily="34" charset="0"/>
            </a:endParaRPr>
          </a:p>
        </p:txBody>
      </p:sp>
      <p:sp>
        <p:nvSpPr>
          <p:cNvPr id="4" name="Title 1"/>
          <p:cNvSpPr txBox="1">
            <a:spLocks/>
          </p:cNvSpPr>
          <p:nvPr/>
        </p:nvSpPr>
        <p:spPr>
          <a:xfrm>
            <a:off x="0" y="0"/>
            <a:ext cx="9144000" cy="1143000"/>
          </a:xfrm>
          <a:prstGeom prst="rect">
            <a:avLst/>
          </a:prstGeom>
          <a:solidFill>
            <a:srgbClr val="002060"/>
          </a:solidFill>
        </p:spPr>
        <p:txBody>
          <a:bodyPr anchor="ctr"/>
          <a:lstStyle/>
          <a:p>
            <a:pPr algn="ctr" fontAlgn="auto">
              <a:spcAft>
                <a:spcPts val="0"/>
              </a:spcAft>
              <a:defRPr/>
            </a:pPr>
            <a:r>
              <a:rPr lang="en-GB" sz="3600" b="1" dirty="0">
                <a:solidFill>
                  <a:schemeClr val="bg1"/>
                </a:solidFill>
                <a:ea typeface="ヒラギノ角ゴ Pro W3" pitchFamily="48" charset="-128"/>
              </a:rPr>
              <a:t>Manual Data Exchange</a:t>
            </a:r>
            <a:endParaRPr lang="en-US" sz="3600" dirty="0">
              <a:solidFill>
                <a:schemeClr val="bg1"/>
              </a:solidFill>
              <a:latin typeface="+mj-lt"/>
              <a:ea typeface="+mj-ea"/>
              <a:cs typeface="+mj-cs"/>
            </a:endParaRPr>
          </a:p>
        </p:txBody>
      </p:sp>
      <p:pic>
        <p:nvPicPr>
          <p:cNvPr id="27652" name="Picture 1"/>
          <p:cNvPicPr>
            <a:picLocks noChangeAspect="1" noChangeArrowheads="1"/>
          </p:cNvPicPr>
          <p:nvPr/>
        </p:nvPicPr>
        <p:blipFill>
          <a:blip r:embed="rId3" cstate="print"/>
          <a:srcRect/>
          <a:stretch>
            <a:fillRect/>
          </a:stretch>
        </p:blipFill>
        <p:spPr bwMode="auto">
          <a:xfrm>
            <a:off x="6629400" y="5867400"/>
            <a:ext cx="2514600" cy="990600"/>
          </a:xfrm>
          <a:prstGeom prst="rect">
            <a:avLst/>
          </a:prstGeom>
          <a:noFill/>
          <a:ln w="9525">
            <a:noFill/>
            <a:miter lim="800000"/>
            <a:headEnd/>
            <a:tailEnd/>
          </a:ln>
        </p:spPr>
      </p:pic>
      <p:sp>
        <p:nvSpPr>
          <p:cNvPr id="27653" name="TextBox 5"/>
          <p:cNvSpPr txBox="1">
            <a:spLocks noChangeArrowheads="1"/>
          </p:cNvSpPr>
          <p:nvPr/>
        </p:nvSpPr>
        <p:spPr bwMode="auto">
          <a:xfrm>
            <a:off x="0" y="6500813"/>
            <a:ext cx="3714750" cy="369887"/>
          </a:xfrm>
          <a:prstGeom prst="rect">
            <a:avLst/>
          </a:prstGeom>
          <a:noFill/>
          <a:ln w="9525">
            <a:noFill/>
            <a:miter lim="800000"/>
            <a:headEnd/>
            <a:tailEnd/>
          </a:ln>
        </p:spPr>
        <p:txBody>
          <a:bodyPr>
            <a:spAutoFit/>
          </a:bodyPr>
          <a:lstStyle/>
          <a:p>
            <a:pPr eaLnBrk="0" hangingPunct="0"/>
            <a:r>
              <a:rPr lang="en-GB" b="1">
                <a:solidFill>
                  <a:srgbClr val="002060"/>
                </a:solidFill>
                <a:latin typeface="Arial" charset="0"/>
                <a:ea typeface="ヒラギノ角ゴ Pro W3" pitchFamily="48" charset="-128"/>
              </a:rPr>
              <a:t>www.aidtransparency.net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3"/>
          <p:cNvSpPr>
            <a:spLocks noGrp="1" noChangeArrowheads="1"/>
          </p:cNvSpPr>
          <p:nvPr>
            <p:ph idx="4294967295"/>
          </p:nvPr>
        </p:nvSpPr>
        <p:spPr>
          <a:xfrm>
            <a:off x="428625" y="1385888"/>
            <a:ext cx="8229600" cy="4829175"/>
          </a:xfrm>
        </p:spPr>
        <p:txBody>
          <a:bodyPr/>
          <a:lstStyle/>
          <a:p>
            <a:pPr marL="457200" indent="-457200" eaLnBrk="1" hangingPunct="1">
              <a:lnSpc>
                <a:spcPct val="90000"/>
              </a:lnSpc>
            </a:pPr>
            <a:endParaRPr lang="en-GB" sz="2400" smtClean="0">
              <a:latin typeface="Calibri" pitchFamily="34" charset="0"/>
            </a:endParaRPr>
          </a:p>
          <a:p>
            <a:pPr marL="457200" indent="-457200" eaLnBrk="1" hangingPunct="1">
              <a:lnSpc>
                <a:spcPct val="90000"/>
              </a:lnSpc>
            </a:pPr>
            <a:r>
              <a:rPr lang="en-GB" sz="2800" smtClean="0">
                <a:latin typeface="Calibri" pitchFamily="34" charset="0"/>
              </a:rPr>
              <a:t>Donor keys data into their internal information management system</a:t>
            </a:r>
          </a:p>
          <a:p>
            <a:pPr marL="457200" indent="-457200" eaLnBrk="1" hangingPunct="1">
              <a:lnSpc>
                <a:spcPct val="90000"/>
              </a:lnSpc>
            </a:pPr>
            <a:r>
              <a:rPr lang="en-GB" sz="2800" smtClean="0">
                <a:latin typeface="Calibri" pitchFamily="34" charset="0"/>
              </a:rPr>
              <a:t>Donor publishes in IATI xml format on their own website.</a:t>
            </a:r>
          </a:p>
          <a:p>
            <a:pPr marL="457200" indent="-457200" eaLnBrk="1" hangingPunct="1">
              <a:lnSpc>
                <a:spcPct val="90000"/>
              </a:lnSpc>
            </a:pPr>
            <a:r>
              <a:rPr lang="en-GB" sz="2800" smtClean="0">
                <a:latin typeface="Calibri" pitchFamily="34" charset="0"/>
              </a:rPr>
              <a:t>Country system downloads and imports data.</a:t>
            </a:r>
          </a:p>
          <a:p>
            <a:pPr marL="457200" indent="-457200" eaLnBrk="1" hangingPunct="1">
              <a:lnSpc>
                <a:spcPct val="90000"/>
              </a:lnSpc>
            </a:pPr>
            <a:r>
              <a:rPr lang="en-GB" sz="2800" smtClean="0">
                <a:latin typeface="Calibri" pitchFamily="34" charset="0"/>
              </a:rPr>
              <a:t>Ministry and country donor staff access data in country system to check and modify. </a:t>
            </a:r>
          </a:p>
          <a:p>
            <a:pPr marL="457200" indent="-457200" eaLnBrk="1" hangingPunct="1">
              <a:lnSpc>
                <a:spcPct val="90000"/>
              </a:lnSpc>
            </a:pPr>
            <a:endParaRPr lang="en-GB" sz="2400" smtClean="0">
              <a:latin typeface="Calibri" pitchFamily="34" charset="0"/>
            </a:endParaRPr>
          </a:p>
          <a:p>
            <a:pPr marL="457200" indent="-457200" eaLnBrk="1" hangingPunct="1">
              <a:lnSpc>
                <a:spcPct val="90000"/>
              </a:lnSpc>
            </a:pPr>
            <a:endParaRPr lang="en-GB" sz="2400" smtClean="0">
              <a:latin typeface="Calibri" pitchFamily="34" charset="0"/>
            </a:endParaRPr>
          </a:p>
        </p:txBody>
      </p:sp>
      <p:sp>
        <p:nvSpPr>
          <p:cNvPr id="4" name="Title 1"/>
          <p:cNvSpPr txBox="1">
            <a:spLocks/>
          </p:cNvSpPr>
          <p:nvPr/>
        </p:nvSpPr>
        <p:spPr>
          <a:xfrm>
            <a:off x="0" y="0"/>
            <a:ext cx="9144000" cy="1143000"/>
          </a:xfrm>
          <a:prstGeom prst="rect">
            <a:avLst/>
          </a:prstGeom>
          <a:solidFill>
            <a:srgbClr val="002060"/>
          </a:solidFill>
        </p:spPr>
        <p:txBody>
          <a:bodyPr anchor="ctr"/>
          <a:lstStyle/>
          <a:p>
            <a:pPr algn="ctr" fontAlgn="auto">
              <a:spcAft>
                <a:spcPts val="0"/>
              </a:spcAft>
              <a:defRPr/>
            </a:pPr>
            <a:r>
              <a:rPr lang="en-GB" sz="3600" b="1" dirty="0">
                <a:solidFill>
                  <a:schemeClr val="bg1"/>
                </a:solidFill>
                <a:ea typeface="ヒラギノ角ゴ Pro W3" pitchFamily="48" charset="-128"/>
              </a:rPr>
              <a:t>Automatic Data Exchange</a:t>
            </a:r>
            <a:endParaRPr lang="en-US" sz="3600" dirty="0">
              <a:solidFill>
                <a:schemeClr val="bg1"/>
              </a:solidFill>
              <a:latin typeface="+mj-lt"/>
              <a:ea typeface="+mj-ea"/>
              <a:cs typeface="+mj-cs"/>
            </a:endParaRPr>
          </a:p>
        </p:txBody>
      </p:sp>
      <p:pic>
        <p:nvPicPr>
          <p:cNvPr id="28676" name="Picture 1"/>
          <p:cNvPicPr>
            <a:picLocks noChangeAspect="1" noChangeArrowheads="1"/>
          </p:cNvPicPr>
          <p:nvPr/>
        </p:nvPicPr>
        <p:blipFill>
          <a:blip r:embed="rId3" cstate="print"/>
          <a:srcRect/>
          <a:stretch>
            <a:fillRect/>
          </a:stretch>
        </p:blipFill>
        <p:spPr bwMode="auto">
          <a:xfrm>
            <a:off x="6629400" y="5867400"/>
            <a:ext cx="2514600" cy="990600"/>
          </a:xfrm>
          <a:prstGeom prst="rect">
            <a:avLst/>
          </a:prstGeom>
          <a:noFill/>
          <a:ln w="9525">
            <a:noFill/>
            <a:miter lim="800000"/>
            <a:headEnd/>
            <a:tailEnd/>
          </a:ln>
        </p:spPr>
      </p:pic>
      <p:sp>
        <p:nvSpPr>
          <p:cNvPr id="28677" name="TextBox 5"/>
          <p:cNvSpPr txBox="1">
            <a:spLocks noChangeArrowheads="1"/>
          </p:cNvSpPr>
          <p:nvPr/>
        </p:nvSpPr>
        <p:spPr bwMode="auto">
          <a:xfrm>
            <a:off x="0" y="6500813"/>
            <a:ext cx="3714750" cy="369887"/>
          </a:xfrm>
          <a:prstGeom prst="rect">
            <a:avLst/>
          </a:prstGeom>
          <a:noFill/>
          <a:ln w="9525">
            <a:noFill/>
            <a:miter lim="800000"/>
            <a:headEnd/>
            <a:tailEnd/>
          </a:ln>
        </p:spPr>
        <p:txBody>
          <a:bodyPr>
            <a:spAutoFit/>
          </a:bodyPr>
          <a:lstStyle/>
          <a:p>
            <a:pPr eaLnBrk="0" hangingPunct="0"/>
            <a:r>
              <a:rPr lang="en-GB" b="1">
                <a:solidFill>
                  <a:srgbClr val="002060"/>
                </a:solidFill>
                <a:latin typeface="Arial" charset="0"/>
                <a:ea typeface="ヒラギノ角ゴ Pro W3" pitchFamily="48" charset="-128"/>
              </a:rPr>
              <a:t>www.aidtransparency.net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3"/>
          <p:cNvSpPr>
            <a:spLocks noGrp="1" noChangeArrowheads="1"/>
          </p:cNvSpPr>
          <p:nvPr>
            <p:ph idx="4294967295"/>
          </p:nvPr>
        </p:nvSpPr>
        <p:spPr>
          <a:xfrm>
            <a:off x="428625" y="1385888"/>
            <a:ext cx="8229600" cy="4829175"/>
          </a:xfrm>
        </p:spPr>
        <p:txBody>
          <a:bodyPr/>
          <a:lstStyle/>
          <a:p>
            <a:pPr marL="457200" indent="-457200" eaLnBrk="1" hangingPunct="1">
              <a:lnSpc>
                <a:spcPct val="90000"/>
              </a:lnSpc>
            </a:pPr>
            <a:endParaRPr lang="en-GB" sz="2800" smtClean="0">
              <a:latin typeface="Calibri" pitchFamily="34" charset="0"/>
            </a:endParaRPr>
          </a:p>
          <a:p>
            <a:pPr marL="457200" indent="-457200" eaLnBrk="1" hangingPunct="1">
              <a:lnSpc>
                <a:spcPct val="90000"/>
              </a:lnSpc>
            </a:pPr>
            <a:r>
              <a:rPr lang="en-GB" sz="2400" b="1" smtClean="0">
                <a:latin typeface="Calibri" pitchFamily="34" charset="0"/>
              </a:rPr>
              <a:t>Colombia </a:t>
            </a:r>
            <a:r>
              <a:rPr lang="en-GB" sz="2400" i="1" smtClean="0">
                <a:latin typeface="Calibri" pitchFamily="34" charset="0"/>
              </a:rPr>
              <a:t>(home-grown system)</a:t>
            </a:r>
            <a:r>
              <a:rPr lang="en-GB" sz="2400" smtClean="0">
                <a:latin typeface="Calibri" pitchFamily="34" charset="0"/>
              </a:rPr>
              <a:t>, </a:t>
            </a:r>
            <a:r>
              <a:rPr lang="en-GB" sz="2400" b="1" smtClean="0">
                <a:latin typeface="Calibri" pitchFamily="34" charset="0"/>
              </a:rPr>
              <a:t>Burkina Faso, Malawi &amp; DR Congo</a:t>
            </a:r>
            <a:r>
              <a:rPr lang="en-GB" sz="2400" smtClean="0">
                <a:latin typeface="Calibri" pitchFamily="34" charset="0"/>
              </a:rPr>
              <a:t> </a:t>
            </a:r>
            <a:r>
              <a:rPr lang="en-GB" sz="2400" i="1" smtClean="0">
                <a:latin typeface="Calibri" pitchFamily="34" charset="0"/>
              </a:rPr>
              <a:t>(Aid Management Platform)</a:t>
            </a:r>
            <a:r>
              <a:rPr lang="en-GB" sz="2400" smtClean="0">
                <a:latin typeface="Calibri" pitchFamily="34" charset="0"/>
              </a:rPr>
              <a:t> and </a:t>
            </a:r>
            <a:r>
              <a:rPr lang="en-GB" sz="2400" b="1" smtClean="0">
                <a:latin typeface="Calibri" pitchFamily="34" charset="0"/>
              </a:rPr>
              <a:t>Rwanda </a:t>
            </a:r>
            <a:r>
              <a:rPr lang="en-GB" sz="2400" i="1" smtClean="0">
                <a:latin typeface="Calibri" pitchFamily="34" charset="0"/>
              </a:rPr>
              <a:t>(Development Assistance Database)</a:t>
            </a:r>
          </a:p>
          <a:p>
            <a:pPr marL="457200" indent="-457200" eaLnBrk="1" hangingPunct="1">
              <a:lnSpc>
                <a:spcPct val="90000"/>
              </a:lnSpc>
            </a:pPr>
            <a:r>
              <a:rPr lang="en-GB" sz="2800" smtClean="0">
                <a:latin typeface="Calibri" pitchFamily="34" charset="0"/>
              </a:rPr>
              <a:t>Test automatic data exchange.</a:t>
            </a:r>
          </a:p>
          <a:p>
            <a:pPr marL="857250" lvl="1" indent="-457200" eaLnBrk="1" hangingPunct="1">
              <a:lnSpc>
                <a:spcPct val="90000"/>
              </a:lnSpc>
            </a:pPr>
            <a:r>
              <a:rPr lang="en-GB" sz="2400" smtClean="0">
                <a:latin typeface="Calibri" pitchFamily="34" charset="0"/>
              </a:rPr>
              <a:t>Prepare donor data in draft IATI format</a:t>
            </a:r>
          </a:p>
          <a:p>
            <a:pPr marL="857250" lvl="1" indent="-457200" eaLnBrk="1" hangingPunct="1">
              <a:lnSpc>
                <a:spcPct val="90000"/>
              </a:lnSpc>
            </a:pPr>
            <a:r>
              <a:rPr lang="en-GB" sz="2400" smtClean="0">
                <a:latin typeface="Calibri" pitchFamily="34" charset="0"/>
              </a:rPr>
              <a:t>Import IATI data into AMP &amp; DAD (test system)</a:t>
            </a:r>
          </a:p>
          <a:p>
            <a:pPr marL="457200" indent="-457200" eaLnBrk="1" hangingPunct="1">
              <a:lnSpc>
                <a:spcPct val="90000"/>
              </a:lnSpc>
            </a:pPr>
            <a:r>
              <a:rPr lang="en-GB" sz="2800" smtClean="0">
                <a:latin typeface="Calibri" pitchFamily="34" charset="0"/>
              </a:rPr>
              <a:t>Analyse data issues:</a:t>
            </a:r>
          </a:p>
          <a:p>
            <a:pPr marL="857250" lvl="1" indent="-457200" eaLnBrk="1" hangingPunct="1">
              <a:lnSpc>
                <a:spcPct val="90000"/>
              </a:lnSpc>
            </a:pPr>
            <a:r>
              <a:rPr lang="en-GB" sz="2400" smtClean="0">
                <a:latin typeface="Calibri" pitchFamily="34" charset="0"/>
              </a:rPr>
              <a:t>Does exchange satisfy country system needs</a:t>
            </a:r>
          </a:p>
          <a:p>
            <a:pPr marL="857250" lvl="1" indent="-457200" eaLnBrk="1" hangingPunct="1">
              <a:lnSpc>
                <a:spcPct val="90000"/>
              </a:lnSpc>
            </a:pPr>
            <a:r>
              <a:rPr lang="en-GB" sz="2400" smtClean="0">
                <a:latin typeface="Calibri" pitchFamily="34" charset="0"/>
              </a:rPr>
              <a:t>Differences between Donor HQ and country systems</a:t>
            </a:r>
          </a:p>
          <a:p>
            <a:pPr marL="857250" lvl="1" indent="-457200" eaLnBrk="1" hangingPunct="1">
              <a:lnSpc>
                <a:spcPct val="90000"/>
              </a:lnSpc>
            </a:pPr>
            <a:r>
              <a:rPr lang="en-GB" sz="2400" smtClean="0">
                <a:latin typeface="Calibri" pitchFamily="34" charset="0"/>
              </a:rPr>
              <a:t>Differences between published and keyed data</a:t>
            </a:r>
          </a:p>
        </p:txBody>
      </p:sp>
      <p:sp>
        <p:nvSpPr>
          <p:cNvPr id="4" name="Title 1"/>
          <p:cNvSpPr txBox="1">
            <a:spLocks/>
          </p:cNvSpPr>
          <p:nvPr/>
        </p:nvSpPr>
        <p:spPr>
          <a:xfrm>
            <a:off x="0" y="0"/>
            <a:ext cx="9144000" cy="1143000"/>
          </a:xfrm>
          <a:prstGeom prst="rect">
            <a:avLst/>
          </a:prstGeom>
          <a:solidFill>
            <a:srgbClr val="002060"/>
          </a:solidFill>
        </p:spPr>
        <p:txBody>
          <a:bodyPr anchor="ctr"/>
          <a:lstStyle/>
          <a:p>
            <a:pPr algn="ctr" fontAlgn="auto">
              <a:spcAft>
                <a:spcPts val="0"/>
              </a:spcAft>
              <a:defRPr/>
            </a:pPr>
            <a:r>
              <a:rPr lang="en-GB" sz="3600" b="1" dirty="0">
                <a:solidFill>
                  <a:schemeClr val="bg1"/>
                </a:solidFill>
                <a:ea typeface="ヒラギノ角ゴ Pro W3" pitchFamily="48" charset="-128"/>
              </a:rPr>
              <a:t>5 Proof of Concept Country Pilots in 2010</a:t>
            </a:r>
            <a:endParaRPr lang="en-US" sz="3600" dirty="0">
              <a:solidFill>
                <a:schemeClr val="bg1"/>
              </a:solidFill>
              <a:latin typeface="+mj-lt"/>
              <a:ea typeface="+mj-ea"/>
              <a:cs typeface="+mj-cs"/>
            </a:endParaRPr>
          </a:p>
        </p:txBody>
      </p:sp>
      <p:pic>
        <p:nvPicPr>
          <p:cNvPr id="29700" name="Picture 1"/>
          <p:cNvPicPr>
            <a:picLocks noChangeAspect="1" noChangeArrowheads="1"/>
          </p:cNvPicPr>
          <p:nvPr/>
        </p:nvPicPr>
        <p:blipFill>
          <a:blip r:embed="rId3" cstate="print"/>
          <a:srcRect/>
          <a:stretch>
            <a:fillRect/>
          </a:stretch>
        </p:blipFill>
        <p:spPr bwMode="auto">
          <a:xfrm>
            <a:off x="6629400" y="5867400"/>
            <a:ext cx="2514600" cy="990600"/>
          </a:xfrm>
          <a:prstGeom prst="rect">
            <a:avLst/>
          </a:prstGeom>
          <a:noFill/>
          <a:ln w="9525">
            <a:noFill/>
            <a:miter lim="800000"/>
            <a:headEnd/>
            <a:tailEnd/>
          </a:ln>
        </p:spPr>
      </p:pic>
      <p:sp>
        <p:nvSpPr>
          <p:cNvPr id="29701" name="TextBox 5"/>
          <p:cNvSpPr txBox="1">
            <a:spLocks noChangeArrowheads="1"/>
          </p:cNvSpPr>
          <p:nvPr/>
        </p:nvSpPr>
        <p:spPr bwMode="auto">
          <a:xfrm>
            <a:off x="0" y="6500813"/>
            <a:ext cx="3714750" cy="369887"/>
          </a:xfrm>
          <a:prstGeom prst="rect">
            <a:avLst/>
          </a:prstGeom>
          <a:noFill/>
          <a:ln w="9525">
            <a:noFill/>
            <a:miter lim="800000"/>
            <a:headEnd/>
            <a:tailEnd/>
          </a:ln>
        </p:spPr>
        <p:txBody>
          <a:bodyPr>
            <a:spAutoFit/>
          </a:bodyPr>
          <a:lstStyle/>
          <a:p>
            <a:pPr eaLnBrk="0" hangingPunct="0"/>
            <a:r>
              <a:rPr lang="en-GB" b="1">
                <a:solidFill>
                  <a:srgbClr val="002060"/>
                </a:solidFill>
                <a:latin typeface="Arial" charset="0"/>
                <a:ea typeface="ヒラギノ角ゴ Pro W3" pitchFamily="48" charset="-128"/>
              </a:rPr>
              <a:t>www.aidtransparency.net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4294967295"/>
          </p:nvPr>
        </p:nvSpPr>
        <p:spPr>
          <a:xfrm>
            <a:off x="500063" y="1143000"/>
            <a:ext cx="8229600" cy="4829175"/>
          </a:xfrm>
        </p:spPr>
        <p:txBody>
          <a:bodyPr/>
          <a:lstStyle/>
          <a:p>
            <a:pPr eaLnBrk="1" hangingPunct="1">
              <a:lnSpc>
                <a:spcPct val="90000"/>
              </a:lnSpc>
            </a:pPr>
            <a:endParaRPr lang="en-GB" sz="2400" smtClean="0">
              <a:latin typeface="Calibri" pitchFamily="34" charset="0"/>
            </a:endParaRPr>
          </a:p>
          <a:p>
            <a:pPr eaLnBrk="1" hangingPunct="1">
              <a:lnSpc>
                <a:spcPct val="90000"/>
              </a:lnSpc>
            </a:pPr>
            <a:r>
              <a:rPr lang="en-GB" sz="2800" smtClean="0">
                <a:latin typeface="Calibri" pitchFamily="34" charset="0"/>
              </a:rPr>
              <a:t>Most country offices connected to HQ in real time</a:t>
            </a:r>
          </a:p>
          <a:p>
            <a:pPr eaLnBrk="1" hangingPunct="1">
              <a:lnSpc>
                <a:spcPct val="90000"/>
              </a:lnSpc>
            </a:pPr>
            <a:r>
              <a:rPr lang="en-GB" sz="2800" smtClean="0">
                <a:latin typeface="Calibri" pitchFamily="34" charset="0"/>
              </a:rPr>
              <a:t>Most country offices have control over data input</a:t>
            </a:r>
          </a:p>
          <a:p>
            <a:pPr eaLnBrk="1" hangingPunct="1">
              <a:lnSpc>
                <a:spcPct val="90000"/>
              </a:lnSpc>
            </a:pPr>
            <a:r>
              <a:rPr lang="en-GB" sz="2800" smtClean="0">
                <a:latin typeface="Calibri" pitchFamily="34" charset="0"/>
              </a:rPr>
              <a:t>Data validation takes place at HQ and country-level, but corrections at country-level</a:t>
            </a:r>
          </a:p>
          <a:p>
            <a:pPr eaLnBrk="1" hangingPunct="1">
              <a:lnSpc>
                <a:spcPct val="90000"/>
              </a:lnSpc>
            </a:pPr>
            <a:r>
              <a:rPr lang="en-GB" sz="2800" smtClean="0">
                <a:latin typeface="Calibri" pitchFamily="34" charset="0"/>
              </a:rPr>
              <a:t>Report outputs are designed by HQ</a:t>
            </a:r>
          </a:p>
          <a:p>
            <a:pPr eaLnBrk="1" hangingPunct="1">
              <a:lnSpc>
                <a:spcPct val="90000"/>
              </a:lnSpc>
            </a:pPr>
            <a:r>
              <a:rPr lang="en-GB" sz="2800" smtClean="0">
                <a:latin typeface="Calibri" pitchFamily="34" charset="0"/>
              </a:rPr>
              <a:t>HQs and country offices have the same access to the same data</a:t>
            </a:r>
          </a:p>
          <a:p>
            <a:pPr eaLnBrk="1" hangingPunct="1">
              <a:lnSpc>
                <a:spcPct val="90000"/>
              </a:lnSpc>
            </a:pPr>
            <a:r>
              <a:rPr lang="en-GB" sz="2800" smtClean="0">
                <a:latin typeface="Calibri" pitchFamily="34" charset="0"/>
              </a:rPr>
              <a:t>HQs choose to publish different reports from country offices</a:t>
            </a:r>
          </a:p>
          <a:p>
            <a:pPr eaLnBrk="1" hangingPunct="1">
              <a:lnSpc>
                <a:spcPct val="90000"/>
              </a:lnSpc>
            </a:pPr>
            <a:endParaRPr lang="en-GB" sz="2400" smtClean="0">
              <a:latin typeface="Calibri" pitchFamily="34" charset="0"/>
            </a:endParaRPr>
          </a:p>
        </p:txBody>
      </p:sp>
      <p:sp>
        <p:nvSpPr>
          <p:cNvPr id="4" name="Title 1"/>
          <p:cNvSpPr txBox="1">
            <a:spLocks/>
          </p:cNvSpPr>
          <p:nvPr/>
        </p:nvSpPr>
        <p:spPr>
          <a:xfrm>
            <a:off x="0" y="0"/>
            <a:ext cx="9144000" cy="1143000"/>
          </a:xfrm>
          <a:prstGeom prst="rect">
            <a:avLst/>
          </a:prstGeom>
          <a:solidFill>
            <a:srgbClr val="002060"/>
          </a:solidFill>
        </p:spPr>
        <p:txBody>
          <a:bodyPr anchor="ctr"/>
          <a:lstStyle/>
          <a:p>
            <a:pPr algn="ctr" fontAlgn="auto">
              <a:spcAft>
                <a:spcPts val="0"/>
              </a:spcAft>
              <a:defRPr/>
            </a:pPr>
            <a:r>
              <a:rPr lang="en-GB" sz="3600" b="1" dirty="0">
                <a:solidFill>
                  <a:schemeClr val="bg1"/>
                </a:solidFill>
                <a:ea typeface="ヒラギノ角ゴ Pro W3" pitchFamily="48" charset="-128"/>
              </a:rPr>
              <a:t>Donor Information Management Systems</a:t>
            </a:r>
            <a:endParaRPr lang="en-US" sz="3600" dirty="0">
              <a:solidFill>
                <a:schemeClr val="bg1"/>
              </a:solidFill>
              <a:latin typeface="+mj-lt"/>
              <a:ea typeface="+mj-ea"/>
              <a:cs typeface="+mj-cs"/>
            </a:endParaRPr>
          </a:p>
        </p:txBody>
      </p:sp>
      <p:pic>
        <p:nvPicPr>
          <p:cNvPr id="30724" name="Picture 1"/>
          <p:cNvPicPr>
            <a:picLocks noChangeAspect="1" noChangeArrowheads="1"/>
          </p:cNvPicPr>
          <p:nvPr/>
        </p:nvPicPr>
        <p:blipFill>
          <a:blip r:embed="rId3" cstate="print"/>
          <a:srcRect/>
          <a:stretch>
            <a:fillRect/>
          </a:stretch>
        </p:blipFill>
        <p:spPr bwMode="auto">
          <a:xfrm>
            <a:off x="6629400" y="5867400"/>
            <a:ext cx="2514600" cy="990600"/>
          </a:xfrm>
          <a:prstGeom prst="rect">
            <a:avLst/>
          </a:prstGeom>
          <a:noFill/>
          <a:ln w="9525">
            <a:noFill/>
            <a:miter lim="800000"/>
            <a:headEnd/>
            <a:tailEnd/>
          </a:ln>
        </p:spPr>
      </p:pic>
      <p:sp>
        <p:nvSpPr>
          <p:cNvPr id="30725" name="TextBox 5"/>
          <p:cNvSpPr txBox="1">
            <a:spLocks noChangeArrowheads="1"/>
          </p:cNvSpPr>
          <p:nvPr/>
        </p:nvSpPr>
        <p:spPr bwMode="auto">
          <a:xfrm>
            <a:off x="0" y="6500813"/>
            <a:ext cx="3714750" cy="369887"/>
          </a:xfrm>
          <a:prstGeom prst="rect">
            <a:avLst/>
          </a:prstGeom>
          <a:noFill/>
          <a:ln w="9525">
            <a:noFill/>
            <a:miter lim="800000"/>
            <a:headEnd/>
            <a:tailEnd/>
          </a:ln>
        </p:spPr>
        <p:txBody>
          <a:bodyPr>
            <a:spAutoFit/>
          </a:bodyPr>
          <a:lstStyle/>
          <a:p>
            <a:pPr eaLnBrk="0" hangingPunct="0"/>
            <a:r>
              <a:rPr lang="en-GB" b="1">
                <a:solidFill>
                  <a:srgbClr val="002060"/>
                </a:solidFill>
                <a:latin typeface="Arial" charset="0"/>
                <a:ea typeface="ヒラギノ角ゴ Pro W3" pitchFamily="48" charset="-128"/>
              </a:rPr>
              <a:t>www.aidtransparency.net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4294967295"/>
          </p:nvPr>
        </p:nvSpPr>
        <p:spPr>
          <a:xfrm>
            <a:off x="0" y="1143000"/>
            <a:ext cx="8786813" cy="5429250"/>
          </a:xfrm>
        </p:spPr>
        <p:txBody>
          <a:bodyPr/>
          <a:lstStyle/>
          <a:p>
            <a:pPr eaLnBrk="1" hangingPunct="1">
              <a:lnSpc>
                <a:spcPct val="90000"/>
              </a:lnSpc>
            </a:pPr>
            <a:endParaRPr lang="en-GB" sz="2400" smtClean="0">
              <a:latin typeface="Calibri" pitchFamily="34" charset="0"/>
            </a:endParaRPr>
          </a:p>
          <a:p>
            <a:pPr eaLnBrk="1" hangingPunct="1">
              <a:lnSpc>
                <a:spcPct val="90000"/>
              </a:lnSpc>
            </a:pPr>
            <a:r>
              <a:rPr lang="en-GB" sz="2400" smtClean="0">
                <a:latin typeface="Calibri" pitchFamily="34" charset="0"/>
              </a:rPr>
              <a:t>More than 60 countries use them (home-grown, AMP and DAD)</a:t>
            </a:r>
          </a:p>
          <a:p>
            <a:pPr eaLnBrk="1" hangingPunct="1">
              <a:lnSpc>
                <a:spcPct val="90000"/>
              </a:lnSpc>
            </a:pPr>
            <a:r>
              <a:rPr lang="en-GB" sz="2400" smtClean="0">
                <a:latin typeface="Calibri" pitchFamily="34" charset="0"/>
              </a:rPr>
              <a:t>Established following the 2004 Indian Ocean tsunami and other recent disasters (e.g. 2005 Pakistan and 2010 Haiti earthquakes)</a:t>
            </a:r>
          </a:p>
          <a:p>
            <a:pPr eaLnBrk="1" hangingPunct="1">
              <a:lnSpc>
                <a:spcPct val="90000"/>
              </a:lnSpc>
            </a:pPr>
            <a:r>
              <a:rPr lang="en-GB" sz="2400" smtClean="0">
                <a:latin typeface="Calibri" pitchFamily="34" charset="0"/>
              </a:rPr>
              <a:t>Rely on manual entry of data from local donor offices</a:t>
            </a:r>
          </a:p>
          <a:p>
            <a:pPr eaLnBrk="1" hangingPunct="1">
              <a:lnSpc>
                <a:spcPct val="90000"/>
              </a:lnSpc>
            </a:pPr>
            <a:r>
              <a:rPr lang="en-GB" sz="2400" smtClean="0">
                <a:latin typeface="Calibri" pitchFamily="34" charset="0"/>
              </a:rPr>
              <a:t>Use dual sector coding – national recovery/development plan sectors, less so national budget sectors and CRS purpose codes</a:t>
            </a:r>
          </a:p>
          <a:p>
            <a:pPr eaLnBrk="1" hangingPunct="1">
              <a:lnSpc>
                <a:spcPct val="90000"/>
              </a:lnSpc>
            </a:pPr>
            <a:r>
              <a:rPr lang="en-GB" sz="2400" smtClean="0">
                <a:latin typeface="Calibri" pitchFamily="34" charset="0"/>
              </a:rPr>
              <a:t>Capturing of NGO and private sector information is usually poor – often reflects GoV-NGO relations</a:t>
            </a:r>
          </a:p>
          <a:p>
            <a:pPr eaLnBrk="1" hangingPunct="1">
              <a:lnSpc>
                <a:spcPct val="90000"/>
              </a:lnSpc>
            </a:pPr>
            <a:r>
              <a:rPr lang="en-GB" sz="2400" smtClean="0">
                <a:latin typeface="Calibri" pitchFamily="34" charset="0"/>
              </a:rPr>
              <a:t>Quality of data varies</a:t>
            </a:r>
          </a:p>
          <a:p>
            <a:pPr eaLnBrk="1" hangingPunct="1">
              <a:lnSpc>
                <a:spcPct val="90000"/>
              </a:lnSpc>
            </a:pPr>
            <a:r>
              <a:rPr lang="en-GB" sz="2400" i="1" smtClean="0">
                <a:latin typeface="Calibri" pitchFamily="34" charset="0"/>
              </a:rPr>
              <a:t>But the need for comparable and management-type of information (not audited) is tremendous</a:t>
            </a:r>
          </a:p>
          <a:p>
            <a:pPr eaLnBrk="1" hangingPunct="1">
              <a:lnSpc>
                <a:spcPct val="90000"/>
              </a:lnSpc>
              <a:buFontTx/>
              <a:buNone/>
            </a:pPr>
            <a:endParaRPr lang="en-GB" sz="2400" smtClean="0">
              <a:latin typeface="Calibri" pitchFamily="34" charset="0"/>
            </a:endParaRPr>
          </a:p>
        </p:txBody>
      </p:sp>
      <p:sp>
        <p:nvSpPr>
          <p:cNvPr id="4" name="Title 1"/>
          <p:cNvSpPr txBox="1">
            <a:spLocks/>
          </p:cNvSpPr>
          <p:nvPr/>
        </p:nvSpPr>
        <p:spPr>
          <a:xfrm>
            <a:off x="0" y="0"/>
            <a:ext cx="9144000" cy="1143000"/>
          </a:xfrm>
          <a:prstGeom prst="rect">
            <a:avLst/>
          </a:prstGeom>
          <a:solidFill>
            <a:srgbClr val="002060"/>
          </a:solidFill>
        </p:spPr>
        <p:txBody>
          <a:bodyPr anchor="ctr"/>
          <a:lstStyle/>
          <a:p>
            <a:pPr algn="ctr" fontAlgn="auto">
              <a:spcAft>
                <a:spcPts val="0"/>
              </a:spcAft>
              <a:defRPr/>
            </a:pPr>
            <a:r>
              <a:rPr lang="en-GB" sz="3200" b="1" dirty="0">
                <a:solidFill>
                  <a:schemeClr val="bg1"/>
                </a:solidFill>
                <a:ea typeface="ヒラギノ角ゴ Pro W3" pitchFamily="48" charset="-128"/>
              </a:rPr>
              <a:t>Partner Country Aid Information Management Systems</a:t>
            </a:r>
            <a:endParaRPr lang="en-US" sz="3200" dirty="0">
              <a:solidFill>
                <a:schemeClr val="bg1"/>
              </a:solidFill>
              <a:latin typeface="+mj-lt"/>
              <a:ea typeface="+mj-ea"/>
              <a:cs typeface="+mj-cs"/>
            </a:endParaRPr>
          </a:p>
        </p:txBody>
      </p:sp>
      <p:pic>
        <p:nvPicPr>
          <p:cNvPr id="31748" name="Picture 1"/>
          <p:cNvPicPr>
            <a:picLocks noChangeAspect="1" noChangeArrowheads="1"/>
          </p:cNvPicPr>
          <p:nvPr/>
        </p:nvPicPr>
        <p:blipFill>
          <a:blip r:embed="rId3" cstate="print"/>
          <a:srcRect/>
          <a:stretch>
            <a:fillRect/>
          </a:stretch>
        </p:blipFill>
        <p:spPr bwMode="auto">
          <a:xfrm>
            <a:off x="6629400" y="5867400"/>
            <a:ext cx="2514600" cy="990600"/>
          </a:xfrm>
          <a:prstGeom prst="rect">
            <a:avLst/>
          </a:prstGeom>
          <a:noFill/>
          <a:ln w="9525">
            <a:noFill/>
            <a:miter lim="800000"/>
            <a:headEnd/>
            <a:tailEnd/>
          </a:ln>
        </p:spPr>
      </p:pic>
      <p:sp>
        <p:nvSpPr>
          <p:cNvPr id="31749" name="TextBox 5"/>
          <p:cNvSpPr txBox="1">
            <a:spLocks noChangeArrowheads="1"/>
          </p:cNvSpPr>
          <p:nvPr/>
        </p:nvSpPr>
        <p:spPr bwMode="auto">
          <a:xfrm>
            <a:off x="0" y="6500813"/>
            <a:ext cx="3714750" cy="369887"/>
          </a:xfrm>
          <a:prstGeom prst="rect">
            <a:avLst/>
          </a:prstGeom>
          <a:noFill/>
          <a:ln w="9525">
            <a:noFill/>
            <a:miter lim="800000"/>
            <a:headEnd/>
            <a:tailEnd/>
          </a:ln>
        </p:spPr>
        <p:txBody>
          <a:bodyPr>
            <a:spAutoFit/>
          </a:bodyPr>
          <a:lstStyle/>
          <a:p>
            <a:pPr eaLnBrk="0" hangingPunct="0"/>
            <a:r>
              <a:rPr lang="en-GB" b="1">
                <a:solidFill>
                  <a:srgbClr val="002060"/>
                </a:solidFill>
                <a:latin typeface="Arial" charset="0"/>
                <a:ea typeface="ヒラギノ角ゴ Pro W3" pitchFamily="48" charset="-128"/>
              </a:rPr>
              <a:t>www.aidtransparency.net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3"/>
          <p:cNvSpPr>
            <a:spLocks noGrp="1" noChangeArrowheads="1"/>
          </p:cNvSpPr>
          <p:nvPr>
            <p:ph idx="4294967295"/>
          </p:nvPr>
        </p:nvSpPr>
        <p:spPr>
          <a:xfrm>
            <a:off x="500063" y="1357313"/>
            <a:ext cx="8229600" cy="4829175"/>
          </a:xfrm>
        </p:spPr>
        <p:txBody>
          <a:bodyPr/>
          <a:lstStyle/>
          <a:p>
            <a:pPr marL="609600" indent="-609600" eaLnBrk="1" hangingPunct="1">
              <a:lnSpc>
                <a:spcPct val="80000"/>
              </a:lnSpc>
              <a:buFontTx/>
              <a:buNone/>
              <a:defRPr/>
            </a:pPr>
            <a:endParaRPr lang="en-GB" sz="2400" dirty="0" smtClean="0"/>
          </a:p>
          <a:p>
            <a:pPr>
              <a:lnSpc>
                <a:spcPct val="90000"/>
              </a:lnSpc>
              <a:defRPr/>
            </a:pPr>
            <a:r>
              <a:rPr lang="en-GB" sz="2800" dirty="0" smtClean="0">
                <a:latin typeface="Calibri" pitchFamily="34" charset="0"/>
              </a:rPr>
              <a:t>Fundamental to all 5 Paris Declaration principles and for achieving the AAA transparency commitments of development assistance providers</a:t>
            </a:r>
          </a:p>
          <a:p>
            <a:pPr>
              <a:lnSpc>
                <a:spcPct val="90000"/>
              </a:lnSpc>
              <a:buFontTx/>
              <a:buNone/>
              <a:defRPr/>
            </a:pPr>
            <a:endParaRPr lang="en-GB" sz="2800" dirty="0" smtClean="0">
              <a:latin typeface="Calibri" pitchFamily="34" charset="0"/>
            </a:endParaRPr>
          </a:p>
          <a:p>
            <a:pPr>
              <a:lnSpc>
                <a:spcPct val="90000"/>
              </a:lnSpc>
              <a:defRPr/>
            </a:pPr>
            <a:r>
              <a:rPr lang="en-GB" sz="2800" dirty="0" smtClean="0">
                <a:latin typeface="Calibri" pitchFamily="34" charset="0"/>
              </a:rPr>
              <a:t>Consistently identified as a top priority by partner countries for HLF4 – recent results of 2010 poll, strong partner country engagement in IATI</a:t>
            </a:r>
          </a:p>
          <a:p>
            <a:pPr>
              <a:lnSpc>
                <a:spcPct val="90000"/>
              </a:lnSpc>
              <a:buFontTx/>
              <a:buNone/>
              <a:defRPr/>
            </a:pPr>
            <a:r>
              <a:rPr lang="en-GB" sz="2800" dirty="0" smtClean="0">
                <a:latin typeface="Calibri" pitchFamily="34" charset="0"/>
              </a:rPr>
              <a:t> </a:t>
            </a:r>
          </a:p>
          <a:p>
            <a:pPr eaLnBrk="1" hangingPunct="1">
              <a:lnSpc>
                <a:spcPct val="80000"/>
              </a:lnSpc>
              <a:buFontTx/>
              <a:buNone/>
              <a:defRPr/>
            </a:pPr>
            <a:endParaRPr lang="en-GB" sz="2400" dirty="0" smtClean="0">
              <a:latin typeface="Calibri" pitchFamily="34" charset="0"/>
            </a:endParaRPr>
          </a:p>
        </p:txBody>
      </p:sp>
      <p:sp>
        <p:nvSpPr>
          <p:cNvPr id="14339" name="Title 1"/>
          <p:cNvSpPr txBox="1">
            <a:spLocks/>
          </p:cNvSpPr>
          <p:nvPr/>
        </p:nvSpPr>
        <p:spPr bwMode="auto">
          <a:xfrm>
            <a:off x="0" y="0"/>
            <a:ext cx="9144000" cy="1143000"/>
          </a:xfrm>
          <a:prstGeom prst="rect">
            <a:avLst/>
          </a:prstGeom>
          <a:solidFill>
            <a:srgbClr val="002060"/>
          </a:solidFill>
          <a:ln w="9525">
            <a:noFill/>
            <a:miter lim="800000"/>
            <a:headEnd/>
            <a:tailEnd/>
          </a:ln>
        </p:spPr>
        <p:txBody>
          <a:bodyPr anchor="ctr"/>
          <a:lstStyle/>
          <a:p>
            <a:pPr algn="ctr"/>
            <a:r>
              <a:rPr lang="en-GB" sz="3600" b="1">
                <a:solidFill>
                  <a:schemeClr val="bg1"/>
                </a:solidFill>
              </a:rPr>
              <a:t>Why improve aid transparency?</a:t>
            </a:r>
            <a:endParaRPr lang="en-US" sz="3600" b="1">
              <a:solidFill>
                <a:schemeClr val="bg1"/>
              </a:solidFill>
            </a:endParaRPr>
          </a:p>
        </p:txBody>
      </p:sp>
      <p:pic>
        <p:nvPicPr>
          <p:cNvPr id="14340" name="Picture 1"/>
          <p:cNvPicPr>
            <a:picLocks noChangeAspect="1" noChangeArrowheads="1"/>
          </p:cNvPicPr>
          <p:nvPr/>
        </p:nvPicPr>
        <p:blipFill>
          <a:blip r:embed="rId3" cstate="print"/>
          <a:srcRect/>
          <a:stretch>
            <a:fillRect/>
          </a:stretch>
        </p:blipFill>
        <p:spPr bwMode="auto">
          <a:xfrm>
            <a:off x="6629400" y="5867400"/>
            <a:ext cx="2514600" cy="990600"/>
          </a:xfrm>
          <a:prstGeom prst="rect">
            <a:avLst/>
          </a:prstGeom>
          <a:noFill/>
          <a:ln w="9525">
            <a:noFill/>
            <a:miter lim="800000"/>
            <a:headEnd/>
            <a:tailEnd/>
          </a:ln>
        </p:spPr>
      </p:pic>
      <p:sp>
        <p:nvSpPr>
          <p:cNvPr id="14341" name="TextBox 5"/>
          <p:cNvSpPr txBox="1">
            <a:spLocks noChangeArrowheads="1"/>
          </p:cNvSpPr>
          <p:nvPr/>
        </p:nvSpPr>
        <p:spPr bwMode="auto">
          <a:xfrm>
            <a:off x="0" y="6500813"/>
            <a:ext cx="3714750" cy="369887"/>
          </a:xfrm>
          <a:prstGeom prst="rect">
            <a:avLst/>
          </a:prstGeom>
          <a:noFill/>
          <a:ln w="9525">
            <a:noFill/>
            <a:miter lim="800000"/>
            <a:headEnd/>
            <a:tailEnd/>
          </a:ln>
        </p:spPr>
        <p:txBody>
          <a:bodyPr>
            <a:spAutoFit/>
          </a:bodyPr>
          <a:lstStyle/>
          <a:p>
            <a:pPr eaLnBrk="0" hangingPunct="0"/>
            <a:r>
              <a:rPr lang="en-GB" b="1">
                <a:solidFill>
                  <a:srgbClr val="002060"/>
                </a:solidFill>
                <a:latin typeface="Arial" charset="0"/>
                <a:ea typeface="ヒラギノ角ゴ Pro W3" pitchFamily="48" charset="-128"/>
              </a:rPr>
              <a:t>www.aidtransparency.net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43000"/>
          </a:xfrm>
          <a:prstGeom prst="rect">
            <a:avLst/>
          </a:prstGeom>
          <a:solidFill>
            <a:srgbClr val="002060"/>
          </a:solidFill>
        </p:spPr>
        <p:txBody>
          <a:bodyPr anchor="ctr"/>
          <a:lstStyle/>
          <a:p>
            <a:pPr algn="ctr" fontAlgn="auto">
              <a:spcAft>
                <a:spcPts val="0"/>
              </a:spcAft>
              <a:defRPr/>
            </a:pPr>
            <a:r>
              <a:rPr lang="en-GB" sz="3200" b="1" dirty="0">
                <a:solidFill>
                  <a:schemeClr val="bg1"/>
                </a:solidFill>
                <a:ea typeface="ヒラギノ角ゴ Pro W3" pitchFamily="48" charset="-128"/>
              </a:rPr>
              <a:t>Lessons from post tsunami aid </a:t>
            </a:r>
            <a:r>
              <a:rPr lang="en-GB" sz="3200" b="1" dirty="0" smtClean="0">
                <a:solidFill>
                  <a:schemeClr val="bg1"/>
                </a:solidFill>
                <a:ea typeface="ヒラギノ角ゴ Pro W3" pitchFamily="48" charset="-128"/>
              </a:rPr>
              <a:t>coordination (1)</a:t>
            </a:r>
            <a:endParaRPr lang="en-US" sz="3200" dirty="0">
              <a:solidFill>
                <a:schemeClr val="bg1"/>
              </a:solidFill>
              <a:latin typeface="+mj-lt"/>
              <a:ea typeface="+mj-ea"/>
              <a:cs typeface="+mj-cs"/>
            </a:endParaRPr>
          </a:p>
        </p:txBody>
      </p:sp>
      <p:pic>
        <p:nvPicPr>
          <p:cNvPr id="32772" name="Picture 1"/>
          <p:cNvPicPr>
            <a:picLocks noChangeAspect="1" noChangeArrowheads="1"/>
          </p:cNvPicPr>
          <p:nvPr/>
        </p:nvPicPr>
        <p:blipFill>
          <a:blip r:embed="rId3" cstate="print"/>
          <a:srcRect/>
          <a:stretch>
            <a:fillRect/>
          </a:stretch>
        </p:blipFill>
        <p:spPr bwMode="auto">
          <a:xfrm>
            <a:off x="6629400" y="5867400"/>
            <a:ext cx="2514600" cy="990600"/>
          </a:xfrm>
          <a:prstGeom prst="rect">
            <a:avLst/>
          </a:prstGeom>
          <a:noFill/>
          <a:ln w="9525">
            <a:noFill/>
            <a:miter lim="800000"/>
            <a:headEnd/>
            <a:tailEnd/>
          </a:ln>
        </p:spPr>
      </p:pic>
      <p:sp>
        <p:nvSpPr>
          <p:cNvPr id="32773" name="TextBox 5"/>
          <p:cNvSpPr txBox="1">
            <a:spLocks noChangeArrowheads="1"/>
          </p:cNvSpPr>
          <p:nvPr/>
        </p:nvSpPr>
        <p:spPr bwMode="auto">
          <a:xfrm>
            <a:off x="0" y="6488113"/>
            <a:ext cx="3714750" cy="369887"/>
          </a:xfrm>
          <a:prstGeom prst="rect">
            <a:avLst/>
          </a:prstGeom>
          <a:noFill/>
          <a:ln w="9525">
            <a:noFill/>
            <a:miter lim="800000"/>
            <a:headEnd/>
            <a:tailEnd/>
          </a:ln>
        </p:spPr>
        <p:txBody>
          <a:bodyPr>
            <a:spAutoFit/>
          </a:bodyPr>
          <a:lstStyle/>
          <a:p>
            <a:pPr eaLnBrk="0" hangingPunct="0"/>
            <a:r>
              <a:rPr lang="en-GB" b="1">
                <a:solidFill>
                  <a:srgbClr val="002060"/>
                </a:solidFill>
                <a:latin typeface="Arial" charset="0"/>
                <a:ea typeface="ヒラギノ角ゴ Pro W3" pitchFamily="48" charset="-128"/>
              </a:rPr>
              <a:t>www.aidtransparency.net</a:t>
            </a:r>
          </a:p>
        </p:txBody>
      </p:sp>
      <p:pic>
        <p:nvPicPr>
          <p:cNvPr id="6" name="Picture 5"/>
          <p:cNvPicPr/>
          <p:nvPr/>
        </p:nvPicPr>
        <p:blipFill>
          <a:blip r:embed="rId4" cstate="print"/>
          <a:srcRect l="33173" t="10256" r="30929" b="9231"/>
          <a:stretch>
            <a:fillRect/>
          </a:stretch>
        </p:blipFill>
        <p:spPr bwMode="auto">
          <a:xfrm>
            <a:off x="5643570" y="1714464"/>
            <a:ext cx="3500430" cy="5143536"/>
          </a:xfrm>
          <a:prstGeom prst="rect">
            <a:avLst/>
          </a:prstGeom>
          <a:noFill/>
          <a:ln w="9525">
            <a:noFill/>
            <a:miter lim="800000"/>
            <a:headEnd/>
            <a:tailEnd/>
          </a:ln>
        </p:spPr>
      </p:pic>
      <p:sp>
        <p:nvSpPr>
          <p:cNvPr id="7" name="Rectangle 6"/>
          <p:cNvSpPr/>
          <p:nvPr/>
        </p:nvSpPr>
        <p:spPr>
          <a:xfrm>
            <a:off x="0" y="1285860"/>
            <a:ext cx="5715008" cy="4524315"/>
          </a:xfrm>
          <a:prstGeom prst="rect">
            <a:avLst/>
          </a:prstGeom>
        </p:spPr>
        <p:txBody>
          <a:bodyPr wrap="square">
            <a:spAutoFit/>
          </a:bodyPr>
          <a:lstStyle/>
          <a:p>
            <a:r>
              <a:rPr lang="en-US" sz="2400" dirty="0" smtClean="0"/>
              <a:t>Project teams had to spend considerable time and efforts on getting the databases to work properly, as well as </a:t>
            </a:r>
            <a:r>
              <a:rPr lang="en-US" sz="2400" i="1" dirty="0" smtClean="0"/>
              <a:t>on getting reliable data</a:t>
            </a:r>
            <a:r>
              <a:rPr lang="en-US" sz="2400" dirty="0" smtClean="0"/>
              <a:t>. As a result, the efforts</a:t>
            </a:r>
          </a:p>
          <a:p>
            <a:r>
              <a:rPr lang="en-US" sz="2400" dirty="0" smtClean="0"/>
              <a:t>made to </a:t>
            </a:r>
            <a:r>
              <a:rPr lang="en-US" sz="2400" i="1" dirty="0" smtClean="0"/>
              <a:t>effectively use the systems to prepare well-packaged information products</a:t>
            </a:r>
          </a:p>
          <a:p>
            <a:r>
              <a:rPr lang="en-US" sz="2400" i="1" dirty="0" smtClean="0"/>
              <a:t>that could inform dialogue and decision-making, as well as to enhance the capacities</a:t>
            </a:r>
          </a:p>
          <a:p>
            <a:r>
              <a:rPr lang="en-US" sz="2400" i="1" dirty="0" smtClean="0"/>
              <a:t>of national governments to manage and maintain the systems independently, to use</a:t>
            </a:r>
          </a:p>
          <a:p>
            <a:r>
              <a:rPr lang="en-US" sz="2400" i="1" dirty="0" smtClean="0"/>
              <a:t>them effectively and to coordinate foreign aid better were insufficient</a:t>
            </a:r>
            <a:r>
              <a:rPr lang="en-US" sz="2400" dirty="0" smtClean="0"/>
              <a:t>.</a:t>
            </a:r>
            <a:endParaRPr lang="en-US" sz="1000"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4294967295"/>
          </p:nvPr>
        </p:nvSpPr>
        <p:spPr>
          <a:xfrm>
            <a:off x="142875" y="1214438"/>
            <a:ext cx="8429625" cy="5357812"/>
          </a:xfrm>
        </p:spPr>
        <p:txBody>
          <a:bodyPr/>
          <a:lstStyle/>
          <a:p>
            <a:r>
              <a:rPr lang="en-US" sz="2400" smtClean="0"/>
              <a:t>An AIMS should ideally be established as part of regular investments in developing </a:t>
            </a:r>
            <a:r>
              <a:rPr lang="en-US" sz="2400" i="1" smtClean="0"/>
              <a:t>a permanent disaster response and aid management capacity</a:t>
            </a:r>
            <a:r>
              <a:rPr lang="en-US" sz="2400" smtClean="0"/>
              <a:t>.</a:t>
            </a:r>
          </a:p>
          <a:p>
            <a:r>
              <a:rPr lang="en-US" sz="2400" smtClean="0"/>
              <a:t>Careful consideration for the creation of </a:t>
            </a:r>
            <a:r>
              <a:rPr lang="en-US" sz="2400" i="1" smtClean="0"/>
              <a:t>incentives for stakeholder participation, in particular data providers</a:t>
            </a:r>
            <a:r>
              <a:rPr lang="en-US" sz="2400" smtClean="0"/>
              <a:t>, should be given.</a:t>
            </a:r>
          </a:p>
          <a:p>
            <a:r>
              <a:rPr lang="en-US" sz="2400" smtClean="0"/>
              <a:t>Keep the </a:t>
            </a:r>
            <a:r>
              <a:rPr lang="en-US" sz="2400" i="1" smtClean="0"/>
              <a:t>scope of the system manageable</a:t>
            </a:r>
            <a:r>
              <a:rPr lang="en-US" sz="2400" smtClean="0"/>
              <a:t>.</a:t>
            </a:r>
          </a:p>
          <a:p>
            <a:r>
              <a:rPr lang="en-US" sz="2400" i="1" smtClean="0"/>
              <a:t>Strong government leadership </a:t>
            </a:r>
            <a:r>
              <a:rPr lang="en-US" sz="2400" smtClean="0"/>
              <a:t>is critical for set-up, use and sustainability of an AIMS.</a:t>
            </a:r>
          </a:p>
          <a:p>
            <a:r>
              <a:rPr lang="en-US" sz="2400" smtClean="0"/>
              <a:t>AIMS need to be established as </a:t>
            </a:r>
            <a:r>
              <a:rPr lang="en-US" sz="2400" i="1" smtClean="0"/>
              <a:t>an integral part of the national aid coordination architecture and need an appropriate institutional home.</a:t>
            </a:r>
            <a:endParaRPr lang="en-GB" sz="2400" i="1" smtClean="0">
              <a:latin typeface="Calibri" pitchFamily="34" charset="0"/>
            </a:endParaRPr>
          </a:p>
        </p:txBody>
      </p:sp>
      <p:sp>
        <p:nvSpPr>
          <p:cNvPr id="4" name="Title 1"/>
          <p:cNvSpPr txBox="1">
            <a:spLocks/>
          </p:cNvSpPr>
          <p:nvPr/>
        </p:nvSpPr>
        <p:spPr>
          <a:xfrm>
            <a:off x="0" y="0"/>
            <a:ext cx="9144000" cy="1143000"/>
          </a:xfrm>
          <a:prstGeom prst="rect">
            <a:avLst/>
          </a:prstGeom>
          <a:solidFill>
            <a:srgbClr val="002060"/>
          </a:solidFill>
        </p:spPr>
        <p:txBody>
          <a:bodyPr anchor="ctr"/>
          <a:lstStyle/>
          <a:p>
            <a:pPr algn="ctr" fontAlgn="auto">
              <a:spcAft>
                <a:spcPts val="0"/>
              </a:spcAft>
              <a:defRPr/>
            </a:pPr>
            <a:r>
              <a:rPr lang="en-GB" sz="3200" b="1" dirty="0">
                <a:solidFill>
                  <a:schemeClr val="bg1"/>
                </a:solidFill>
                <a:ea typeface="ヒラギノ角ゴ Pro W3" pitchFamily="48" charset="-128"/>
              </a:rPr>
              <a:t>Lessons from post tsunami aid </a:t>
            </a:r>
            <a:r>
              <a:rPr lang="en-GB" sz="3200" b="1" dirty="0" smtClean="0">
                <a:solidFill>
                  <a:schemeClr val="bg1"/>
                </a:solidFill>
                <a:ea typeface="ヒラギノ角ゴ Pro W3" pitchFamily="48" charset="-128"/>
              </a:rPr>
              <a:t>coordination (2)</a:t>
            </a:r>
            <a:endParaRPr lang="en-US" sz="3200" dirty="0">
              <a:solidFill>
                <a:schemeClr val="bg1"/>
              </a:solidFill>
              <a:latin typeface="+mj-lt"/>
              <a:ea typeface="+mj-ea"/>
              <a:cs typeface="+mj-cs"/>
            </a:endParaRPr>
          </a:p>
        </p:txBody>
      </p:sp>
      <p:pic>
        <p:nvPicPr>
          <p:cNvPr id="32772" name="Picture 1"/>
          <p:cNvPicPr>
            <a:picLocks noChangeAspect="1" noChangeArrowheads="1"/>
          </p:cNvPicPr>
          <p:nvPr/>
        </p:nvPicPr>
        <p:blipFill>
          <a:blip r:embed="rId3" cstate="print"/>
          <a:srcRect/>
          <a:stretch>
            <a:fillRect/>
          </a:stretch>
        </p:blipFill>
        <p:spPr bwMode="auto">
          <a:xfrm>
            <a:off x="6629400" y="5867400"/>
            <a:ext cx="2514600" cy="990600"/>
          </a:xfrm>
          <a:prstGeom prst="rect">
            <a:avLst/>
          </a:prstGeom>
          <a:noFill/>
          <a:ln w="9525">
            <a:noFill/>
            <a:miter lim="800000"/>
            <a:headEnd/>
            <a:tailEnd/>
          </a:ln>
        </p:spPr>
      </p:pic>
      <p:sp>
        <p:nvSpPr>
          <p:cNvPr id="32773" name="TextBox 5"/>
          <p:cNvSpPr txBox="1">
            <a:spLocks noChangeArrowheads="1"/>
          </p:cNvSpPr>
          <p:nvPr/>
        </p:nvSpPr>
        <p:spPr bwMode="auto">
          <a:xfrm>
            <a:off x="0" y="6500813"/>
            <a:ext cx="3714750" cy="369887"/>
          </a:xfrm>
          <a:prstGeom prst="rect">
            <a:avLst/>
          </a:prstGeom>
          <a:noFill/>
          <a:ln w="9525">
            <a:noFill/>
            <a:miter lim="800000"/>
            <a:headEnd/>
            <a:tailEnd/>
          </a:ln>
        </p:spPr>
        <p:txBody>
          <a:bodyPr>
            <a:spAutoFit/>
          </a:bodyPr>
          <a:lstStyle/>
          <a:p>
            <a:pPr eaLnBrk="0" hangingPunct="0"/>
            <a:r>
              <a:rPr lang="en-GB" b="1">
                <a:solidFill>
                  <a:srgbClr val="002060"/>
                </a:solidFill>
                <a:latin typeface="Arial" charset="0"/>
                <a:ea typeface="ヒラギノ角ゴ Pro W3" pitchFamily="48" charset="-128"/>
              </a:rPr>
              <a:t>www.aidtransparency.net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43000"/>
          </a:xfrm>
          <a:prstGeom prst="rect">
            <a:avLst/>
          </a:prstGeom>
          <a:solidFill>
            <a:srgbClr val="002060"/>
          </a:solidFill>
        </p:spPr>
        <p:txBody>
          <a:bodyPr anchor="ctr"/>
          <a:lstStyle/>
          <a:p>
            <a:pPr algn="ctr" fontAlgn="auto">
              <a:spcAft>
                <a:spcPts val="0"/>
              </a:spcAft>
              <a:defRPr/>
            </a:pPr>
            <a:r>
              <a:rPr lang="en-GB" sz="3200" b="1" dirty="0">
                <a:solidFill>
                  <a:schemeClr val="bg1"/>
                </a:solidFill>
                <a:ea typeface="ヒラギノ角ゴ Pro W3" pitchFamily="48" charset="-128"/>
              </a:rPr>
              <a:t>Home-grown system of Colombia </a:t>
            </a:r>
            <a:endParaRPr lang="en-US" sz="3200" dirty="0">
              <a:solidFill>
                <a:schemeClr val="bg1"/>
              </a:solidFill>
              <a:latin typeface="+mj-lt"/>
              <a:ea typeface="+mj-ea"/>
              <a:cs typeface="+mj-cs"/>
            </a:endParaRPr>
          </a:p>
        </p:txBody>
      </p:sp>
      <p:pic>
        <p:nvPicPr>
          <p:cNvPr id="33795" name="Picture 1"/>
          <p:cNvPicPr>
            <a:picLocks noChangeAspect="1" noChangeArrowheads="1"/>
          </p:cNvPicPr>
          <p:nvPr/>
        </p:nvPicPr>
        <p:blipFill>
          <a:blip r:embed="rId3" cstate="print"/>
          <a:srcRect/>
          <a:stretch>
            <a:fillRect/>
          </a:stretch>
        </p:blipFill>
        <p:spPr bwMode="auto">
          <a:xfrm>
            <a:off x="6629400" y="5867400"/>
            <a:ext cx="2514600" cy="990600"/>
          </a:xfrm>
          <a:prstGeom prst="rect">
            <a:avLst/>
          </a:prstGeom>
          <a:noFill/>
          <a:ln w="9525">
            <a:noFill/>
            <a:miter lim="800000"/>
            <a:headEnd/>
            <a:tailEnd/>
          </a:ln>
        </p:spPr>
      </p:pic>
      <p:sp>
        <p:nvSpPr>
          <p:cNvPr id="33796" name="TextBox 5"/>
          <p:cNvSpPr txBox="1">
            <a:spLocks noChangeArrowheads="1"/>
          </p:cNvSpPr>
          <p:nvPr/>
        </p:nvSpPr>
        <p:spPr bwMode="auto">
          <a:xfrm>
            <a:off x="0" y="6500813"/>
            <a:ext cx="3714750" cy="369887"/>
          </a:xfrm>
          <a:prstGeom prst="rect">
            <a:avLst/>
          </a:prstGeom>
          <a:noFill/>
          <a:ln w="9525">
            <a:noFill/>
            <a:miter lim="800000"/>
            <a:headEnd/>
            <a:tailEnd/>
          </a:ln>
        </p:spPr>
        <p:txBody>
          <a:bodyPr>
            <a:spAutoFit/>
          </a:bodyPr>
          <a:lstStyle/>
          <a:p>
            <a:pPr eaLnBrk="0" hangingPunct="0"/>
            <a:r>
              <a:rPr lang="en-GB" b="1">
                <a:solidFill>
                  <a:srgbClr val="002060"/>
                </a:solidFill>
                <a:latin typeface="Arial" charset="0"/>
                <a:ea typeface="ヒラギノ角ゴ Pro W3" pitchFamily="48" charset="-128"/>
              </a:rPr>
              <a:t>www.aidtransparency.net</a:t>
            </a:r>
          </a:p>
        </p:txBody>
      </p:sp>
      <p:pic>
        <p:nvPicPr>
          <p:cNvPr id="6" name="Picture 5"/>
          <p:cNvPicPr/>
          <p:nvPr/>
        </p:nvPicPr>
        <p:blipFill>
          <a:blip r:embed="rId4" cstate="print"/>
          <a:srcRect l="9776" t="7949" r="8654" b="8205"/>
          <a:stretch>
            <a:fillRect/>
          </a:stretch>
        </p:blipFill>
        <p:spPr bwMode="auto">
          <a:xfrm>
            <a:off x="714348" y="1285860"/>
            <a:ext cx="7715304" cy="471490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43000"/>
          </a:xfrm>
          <a:prstGeom prst="rect">
            <a:avLst/>
          </a:prstGeom>
          <a:solidFill>
            <a:srgbClr val="002060"/>
          </a:solidFill>
        </p:spPr>
        <p:txBody>
          <a:bodyPr anchor="ctr"/>
          <a:lstStyle/>
          <a:p>
            <a:pPr algn="ctr" fontAlgn="auto">
              <a:spcAft>
                <a:spcPts val="0"/>
              </a:spcAft>
              <a:defRPr/>
            </a:pPr>
            <a:r>
              <a:rPr lang="en-GB" sz="3200" b="1" dirty="0">
                <a:solidFill>
                  <a:schemeClr val="bg1"/>
                </a:solidFill>
                <a:ea typeface="ヒラギノ角ゴ Pro W3" pitchFamily="48" charset="-128"/>
              </a:rPr>
              <a:t>Aid Management Platform in Kosovo</a:t>
            </a:r>
            <a:endParaRPr lang="en-US" sz="3200" dirty="0">
              <a:solidFill>
                <a:schemeClr val="bg1"/>
              </a:solidFill>
              <a:latin typeface="+mj-lt"/>
              <a:ea typeface="+mj-ea"/>
              <a:cs typeface="+mj-cs"/>
            </a:endParaRPr>
          </a:p>
        </p:txBody>
      </p:sp>
      <p:pic>
        <p:nvPicPr>
          <p:cNvPr id="34819" name="Picture 1"/>
          <p:cNvPicPr>
            <a:picLocks noChangeAspect="1" noChangeArrowheads="1"/>
          </p:cNvPicPr>
          <p:nvPr/>
        </p:nvPicPr>
        <p:blipFill>
          <a:blip r:embed="rId3" cstate="print"/>
          <a:srcRect/>
          <a:stretch>
            <a:fillRect/>
          </a:stretch>
        </p:blipFill>
        <p:spPr bwMode="auto">
          <a:xfrm>
            <a:off x="6629400" y="5867400"/>
            <a:ext cx="2514600" cy="990600"/>
          </a:xfrm>
          <a:prstGeom prst="rect">
            <a:avLst/>
          </a:prstGeom>
          <a:noFill/>
          <a:ln w="9525">
            <a:noFill/>
            <a:miter lim="800000"/>
            <a:headEnd/>
            <a:tailEnd/>
          </a:ln>
        </p:spPr>
      </p:pic>
      <p:sp>
        <p:nvSpPr>
          <p:cNvPr id="34820" name="TextBox 5"/>
          <p:cNvSpPr txBox="1">
            <a:spLocks noChangeArrowheads="1"/>
          </p:cNvSpPr>
          <p:nvPr/>
        </p:nvSpPr>
        <p:spPr bwMode="auto">
          <a:xfrm>
            <a:off x="0" y="6500813"/>
            <a:ext cx="3714750" cy="369887"/>
          </a:xfrm>
          <a:prstGeom prst="rect">
            <a:avLst/>
          </a:prstGeom>
          <a:noFill/>
          <a:ln w="9525">
            <a:noFill/>
            <a:miter lim="800000"/>
            <a:headEnd/>
            <a:tailEnd/>
          </a:ln>
        </p:spPr>
        <p:txBody>
          <a:bodyPr>
            <a:spAutoFit/>
          </a:bodyPr>
          <a:lstStyle/>
          <a:p>
            <a:pPr eaLnBrk="0" hangingPunct="0"/>
            <a:r>
              <a:rPr lang="en-GB" b="1">
                <a:solidFill>
                  <a:srgbClr val="002060"/>
                </a:solidFill>
                <a:latin typeface="Arial" charset="0"/>
                <a:ea typeface="ヒラギノ角ゴ Pro W3" pitchFamily="48" charset="-128"/>
              </a:rPr>
              <a:t>www.aidtransparency.net</a:t>
            </a:r>
          </a:p>
        </p:txBody>
      </p:sp>
      <p:pic>
        <p:nvPicPr>
          <p:cNvPr id="34821" name="Picture 5"/>
          <p:cNvPicPr>
            <a:picLocks noChangeAspect="1" noChangeArrowheads="1"/>
          </p:cNvPicPr>
          <p:nvPr/>
        </p:nvPicPr>
        <p:blipFill>
          <a:blip r:embed="rId4" cstate="print"/>
          <a:srcRect l="1122" t="6923" r="1122" b="7179"/>
          <a:stretch>
            <a:fillRect/>
          </a:stretch>
        </p:blipFill>
        <p:spPr bwMode="auto">
          <a:xfrm>
            <a:off x="714375" y="1285875"/>
            <a:ext cx="7358063" cy="4500563"/>
          </a:xfrm>
          <a:prstGeom prst="rect">
            <a:avLst/>
          </a:prstGeom>
          <a:noFill/>
          <a:ln w="9525">
            <a:noFill/>
            <a:miter lim="800000"/>
            <a:headEnd/>
            <a:tailEnd/>
          </a:ln>
        </p:spPr>
      </p:pic>
      <p:sp>
        <p:nvSpPr>
          <p:cNvPr id="8" name="Rectangle 7"/>
          <p:cNvSpPr/>
          <p:nvPr/>
        </p:nvSpPr>
        <p:spPr>
          <a:xfrm>
            <a:off x="500063" y="3000375"/>
            <a:ext cx="7786687" cy="142875"/>
          </a:xfrm>
          <a:prstGeom prst="rect">
            <a:avLst/>
          </a:prstGeom>
          <a:noFill/>
          <a:ln>
            <a:solidFill>
              <a:schemeClr val="bg1">
                <a:lumMod val="50000"/>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43000"/>
          </a:xfrm>
          <a:prstGeom prst="rect">
            <a:avLst/>
          </a:prstGeom>
          <a:solidFill>
            <a:srgbClr val="002060"/>
          </a:solidFill>
        </p:spPr>
        <p:txBody>
          <a:bodyPr anchor="ctr"/>
          <a:lstStyle/>
          <a:p>
            <a:pPr algn="ctr" fontAlgn="auto">
              <a:spcAft>
                <a:spcPts val="0"/>
              </a:spcAft>
              <a:defRPr/>
            </a:pPr>
            <a:r>
              <a:rPr lang="en-GB" sz="3200" b="1" dirty="0">
                <a:solidFill>
                  <a:schemeClr val="bg1"/>
                </a:solidFill>
                <a:ea typeface="ヒラギノ角ゴ Pro W3" pitchFamily="48" charset="-128"/>
              </a:rPr>
              <a:t>Development Assistance Database in CAR </a:t>
            </a:r>
            <a:endParaRPr lang="en-US" sz="3200" dirty="0">
              <a:solidFill>
                <a:schemeClr val="bg1"/>
              </a:solidFill>
              <a:latin typeface="+mj-lt"/>
              <a:ea typeface="+mj-ea"/>
              <a:cs typeface="+mj-cs"/>
            </a:endParaRPr>
          </a:p>
        </p:txBody>
      </p:sp>
      <p:pic>
        <p:nvPicPr>
          <p:cNvPr id="35843" name="Picture 1"/>
          <p:cNvPicPr>
            <a:picLocks noChangeAspect="1" noChangeArrowheads="1"/>
          </p:cNvPicPr>
          <p:nvPr/>
        </p:nvPicPr>
        <p:blipFill>
          <a:blip r:embed="rId3" cstate="print"/>
          <a:srcRect/>
          <a:stretch>
            <a:fillRect/>
          </a:stretch>
        </p:blipFill>
        <p:spPr bwMode="auto">
          <a:xfrm>
            <a:off x="6629400" y="5867400"/>
            <a:ext cx="2514600" cy="990600"/>
          </a:xfrm>
          <a:prstGeom prst="rect">
            <a:avLst/>
          </a:prstGeom>
          <a:noFill/>
          <a:ln w="9525">
            <a:noFill/>
            <a:miter lim="800000"/>
            <a:headEnd/>
            <a:tailEnd/>
          </a:ln>
        </p:spPr>
      </p:pic>
      <p:sp>
        <p:nvSpPr>
          <p:cNvPr id="35844" name="TextBox 5"/>
          <p:cNvSpPr txBox="1">
            <a:spLocks noChangeArrowheads="1"/>
          </p:cNvSpPr>
          <p:nvPr/>
        </p:nvSpPr>
        <p:spPr bwMode="auto">
          <a:xfrm>
            <a:off x="0" y="6500813"/>
            <a:ext cx="3714750" cy="369887"/>
          </a:xfrm>
          <a:prstGeom prst="rect">
            <a:avLst/>
          </a:prstGeom>
          <a:noFill/>
          <a:ln w="9525">
            <a:noFill/>
            <a:miter lim="800000"/>
            <a:headEnd/>
            <a:tailEnd/>
          </a:ln>
        </p:spPr>
        <p:txBody>
          <a:bodyPr>
            <a:spAutoFit/>
          </a:bodyPr>
          <a:lstStyle/>
          <a:p>
            <a:pPr eaLnBrk="0" hangingPunct="0"/>
            <a:r>
              <a:rPr lang="en-GB" b="1">
                <a:solidFill>
                  <a:srgbClr val="002060"/>
                </a:solidFill>
                <a:latin typeface="Arial" charset="0"/>
                <a:ea typeface="ヒラギノ角ゴ Pro W3" pitchFamily="48" charset="-128"/>
              </a:rPr>
              <a:t>www.aidtransparency.net</a:t>
            </a:r>
          </a:p>
        </p:txBody>
      </p:sp>
      <p:pic>
        <p:nvPicPr>
          <p:cNvPr id="35845" name="Picture 6"/>
          <p:cNvPicPr>
            <a:picLocks noChangeAspect="1" noChangeArrowheads="1"/>
          </p:cNvPicPr>
          <p:nvPr/>
        </p:nvPicPr>
        <p:blipFill>
          <a:blip r:embed="rId4" cstate="print"/>
          <a:srcRect t="17178" r="1442" b="7948"/>
          <a:stretch>
            <a:fillRect/>
          </a:stretch>
        </p:blipFill>
        <p:spPr bwMode="auto">
          <a:xfrm>
            <a:off x="785813" y="1214438"/>
            <a:ext cx="7286625" cy="5143500"/>
          </a:xfrm>
          <a:prstGeom prst="rect">
            <a:avLst/>
          </a:prstGeom>
          <a:noFill/>
          <a:ln w="9525">
            <a:noFill/>
            <a:miter lim="800000"/>
            <a:headEnd/>
            <a:tailEnd/>
          </a:ln>
        </p:spPr>
      </p:pic>
      <p:sp>
        <p:nvSpPr>
          <p:cNvPr id="6" name="Rectangle 5"/>
          <p:cNvSpPr/>
          <p:nvPr/>
        </p:nvSpPr>
        <p:spPr>
          <a:xfrm>
            <a:off x="2214563" y="3357563"/>
            <a:ext cx="5929312" cy="785812"/>
          </a:xfrm>
          <a:prstGeom prst="rect">
            <a:avLst/>
          </a:prstGeom>
          <a:noFill/>
          <a:ln>
            <a:solidFill>
              <a:schemeClr val="bg1">
                <a:lumMod val="50000"/>
                <a:alpha val="9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4294967295"/>
          </p:nvPr>
        </p:nvSpPr>
        <p:spPr>
          <a:xfrm>
            <a:off x="428625" y="1385888"/>
            <a:ext cx="8229600" cy="4686300"/>
          </a:xfrm>
        </p:spPr>
        <p:txBody>
          <a:bodyPr/>
          <a:lstStyle/>
          <a:p>
            <a:pPr marL="457200" indent="-457200" eaLnBrk="1" hangingPunct="1">
              <a:lnSpc>
                <a:spcPct val="90000"/>
              </a:lnSpc>
            </a:pPr>
            <a:endParaRPr lang="en-GB" sz="2400" smtClean="0">
              <a:latin typeface="Calibri" pitchFamily="34" charset="0"/>
            </a:endParaRPr>
          </a:p>
          <a:p>
            <a:pPr marL="457200" indent="-457200" eaLnBrk="1" hangingPunct="1">
              <a:lnSpc>
                <a:spcPct val="90000"/>
              </a:lnSpc>
              <a:buFontTx/>
              <a:buNone/>
            </a:pPr>
            <a:endParaRPr lang="en-GB" sz="2400" smtClean="0">
              <a:latin typeface="Calibri" pitchFamily="34" charset="0"/>
            </a:endParaRPr>
          </a:p>
        </p:txBody>
      </p:sp>
      <p:sp>
        <p:nvSpPr>
          <p:cNvPr id="4" name="Title 1"/>
          <p:cNvSpPr txBox="1">
            <a:spLocks/>
          </p:cNvSpPr>
          <p:nvPr/>
        </p:nvSpPr>
        <p:spPr>
          <a:xfrm>
            <a:off x="0" y="0"/>
            <a:ext cx="9144000" cy="1143000"/>
          </a:xfrm>
          <a:prstGeom prst="rect">
            <a:avLst/>
          </a:prstGeom>
          <a:solidFill>
            <a:srgbClr val="002060"/>
          </a:solidFill>
        </p:spPr>
        <p:txBody>
          <a:bodyPr anchor="ctr"/>
          <a:lstStyle/>
          <a:p>
            <a:pPr algn="ctr" fontAlgn="auto">
              <a:spcAft>
                <a:spcPts val="0"/>
              </a:spcAft>
              <a:defRPr/>
            </a:pPr>
            <a:r>
              <a:rPr lang="en-US" sz="3600" b="1" dirty="0">
                <a:solidFill>
                  <a:schemeClr val="bg1"/>
                </a:solidFill>
                <a:latin typeface="+mj-lt"/>
                <a:ea typeface="+mj-ea"/>
                <a:cs typeface="+mj-cs"/>
              </a:rPr>
              <a:t>The development actor dilemma</a:t>
            </a:r>
          </a:p>
        </p:txBody>
      </p:sp>
      <p:pic>
        <p:nvPicPr>
          <p:cNvPr id="36868" name="Picture 1"/>
          <p:cNvPicPr>
            <a:picLocks noChangeAspect="1" noChangeArrowheads="1"/>
          </p:cNvPicPr>
          <p:nvPr/>
        </p:nvPicPr>
        <p:blipFill>
          <a:blip r:embed="rId3" cstate="print"/>
          <a:srcRect/>
          <a:stretch>
            <a:fillRect/>
          </a:stretch>
        </p:blipFill>
        <p:spPr bwMode="auto">
          <a:xfrm>
            <a:off x="6629400" y="5867400"/>
            <a:ext cx="2514600" cy="990600"/>
          </a:xfrm>
          <a:prstGeom prst="rect">
            <a:avLst/>
          </a:prstGeom>
          <a:noFill/>
          <a:ln w="9525">
            <a:noFill/>
            <a:miter lim="800000"/>
            <a:headEnd/>
            <a:tailEnd/>
          </a:ln>
        </p:spPr>
      </p:pic>
      <p:sp>
        <p:nvSpPr>
          <p:cNvPr id="36869" name="TextBox 5"/>
          <p:cNvSpPr txBox="1">
            <a:spLocks noChangeArrowheads="1"/>
          </p:cNvSpPr>
          <p:nvPr/>
        </p:nvSpPr>
        <p:spPr bwMode="auto">
          <a:xfrm>
            <a:off x="0" y="6500813"/>
            <a:ext cx="3714750" cy="369887"/>
          </a:xfrm>
          <a:prstGeom prst="rect">
            <a:avLst/>
          </a:prstGeom>
          <a:noFill/>
          <a:ln w="9525">
            <a:noFill/>
            <a:miter lim="800000"/>
            <a:headEnd/>
            <a:tailEnd/>
          </a:ln>
        </p:spPr>
        <p:txBody>
          <a:bodyPr>
            <a:spAutoFit/>
          </a:bodyPr>
          <a:lstStyle/>
          <a:p>
            <a:pPr eaLnBrk="0" hangingPunct="0"/>
            <a:r>
              <a:rPr lang="en-GB" b="1">
                <a:solidFill>
                  <a:srgbClr val="002060"/>
                </a:solidFill>
                <a:latin typeface="Arial" charset="0"/>
                <a:ea typeface="ヒラギノ角ゴ Pro W3" pitchFamily="48" charset="-128"/>
              </a:rPr>
              <a:t>www.aidtransparency.net</a:t>
            </a:r>
          </a:p>
        </p:txBody>
      </p:sp>
      <p:graphicFrame>
        <p:nvGraphicFramePr>
          <p:cNvPr id="6" name="Table 5"/>
          <p:cNvGraphicFramePr>
            <a:graphicFrameLocks noGrp="1"/>
          </p:cNvGraphicFramePr>
          <p:nvPr/>
        </p:nvGraphicFramePr>
        <p:xfrm>
          <a:off x="1524000" y="1397000"/>
          <a:ext cx="6262710" cy="3817952"/>
        </p:xfrm>
        <a:graphic>
          <a:graphicData uri="http://schemas.openxmlformats.org/drawingml/2006/table">
            <a:tbl>
              <a:tblPr firstRow="1" bandRow="1">
                <a:tableStyleId>{073A0DAA-6AF3-43AB-8588-CEC1D06C72B9}</a:tableStyleId>
              </a:tblPr>
              <a:tblGrid>
                <a:gridCol w="3131355"/>
                <a:gridCol w="3131355"/>
              </a:tblGrid>
              <a:tr h="725302">
                <a:tc>
                  <a:txBody>
                    <a:bodyPr/>
                    <a:lstStyle/>
                    <a:p>
                      <a:pPr algn="ctr"/>
                      <a:r>
                        <a:rPr lang="en-GB" dirty="0" smtClean="0"/>
                        <a:t>HQ</a:t>
                      </a:r>
                      <a:endParaRPr lang="en-GB" dirty="0"/>
                    </a:p>
                  </a:txBody>
                  <a:tcPr anchor="ctr"/>
                </a:tc>
                <a:tc>
                  <a:txBody>
                    <a:bodyPr/>
                    <a:lstStyle/>
                    <a:p>
                      <a:pPr algn="ctr"/>
                      <a:r>
                        <a:rPr lang="en-GB" dirty="0" smtClean="0"/>
                        <a:t>Country</a:t>
                      </a:r>
                      <a:endParaRPr lang="en-GB" dirty="0"/>
                    </a:p>
                  </a:txBody>
                  <a:tcPr anchor="ctr"/>
                </a:tc>
              </a:tr>
              <a:tr h="725302">
                <a:tc>
                  <a:txBody>
                    <a:bodyPr/>
                    <a:lstStyle/>
                    <a:p>
                      <a:r>
                        <a:rPr lang="en-GB" dirty="0" smtClean="0"/>
                        <a:t>Cautious</a:t>
                      </a:r>
                      <a:endParaRPr lang="en-GB" dirty="0"/>
                    </a:p>
                  </a:txBody>
                  <a:tcPr anchor="ctr"/>
                </a:tc>
                <a:tc>
                  <a:txBody>
                    <a:bodyPr/>
                    <a:lstStyle/>
                    <a:p>
                      <a:r>
                        <a:rPr lang="en-GB" dirty="0" smtClean="0"/>
                        <a:t>Pragmatic</a:t>
                      </a:r>
                      <a:endParaRPr lang="en-GB" dirty="0"/>
                    </a:p>
                  </a:txBody>
                  <a:tcPr anchor="ctr"/>
                </a:tc>
              </a:tr>
              <a:tr h="725302">
                <a:tc>
                  <a:txBody>
                    <a:bodyPr/>
                    <a:lstStyle/>
                    <a:p>
                      <a:r>
                        <a:rPr lang="en-GB" dirty="0" smtClean="0"/>
                        <a:t>Accuracy</a:t>
                      </a:r>
                      <a:endParaRPr lang="en-GB" dirty="0"/>
                    </a:p>
                  </a:txBody>
                  <a:tcPr anchor="ctr"/>
                </a:tc>
                <a:tc>
                  <a:txBody>
                    <a:bodyPr/>
                    <a:lstStyle/>
                    <a:p>
                      <a:r>
                        <a:rPr lang="en-GB" dirty="0" smtClean="0"/>
                        <a:t>Timeliness</a:t>
                      </a:r>
                      <a:endParaRPr lang="en-GB" dirty="0"/>
                    </a:p>
                  </a:txBody>
                  <a:tcPr anchor="ctr"/>
                </a:tc>
              </a:tr>
              <a:tr h="725302">
                <a:tc>
                  <a:txBody>
                    <a:bodyPr/>
                    <a:lstStyle/>
                    <a:p>
                      <a:r>
                        <a:rPr lang="en-GB" dirty="0" smtClean="0"/>
                        <a:t>Accountants/statisticians</a:t>
                      </a:r>
                      <a:endParaRPr lang="en-GB" dirty="0"/>
                    </a:p>
                  </a:txBody>
                  <a:tcPr anchor="ctr"/>
                </a:tc>
                <a:tc>
                  <a:txBody>
                    <a:bodyPr/>
                    <a:lstStyle/>
                    <a:p>
                      <a:r>
                        <a:rPr lang="en-GB" dirty="0" smtClean="0"/>
                        <a:t>Aid practitioners</a:t>
                      </a:r>
                      <a:endParaRPr lang="en-GB" dirty="0"/>
                    </a:p>
                  </a:txBody>
                  <a:tcPr anchor="ctr"/>
                </a:tc>
              </a:tr>
              <a:tr h="916744">
                <a:tc>
                  <a:txBody>
                    <a:bodyPr/>
                    <a:lstStyle/>
                    <a:p>
                      <a:r>
                        <a:rPr lang="en-GB" dirty="0" smtClean="0"/>
                        <a:t>Audited annual accounts</a:t>
                      </a:r>
                      <a:endParaRPr lang="en-GB" dirty="0"/>
                    </a:p>
                  </a:txBody>
                  <a:tcPr anchor="ctr"/>
                </a:tc>
                <a:tc>
                  <a:txBody>
                    <a:bodyPr/>
                    <a:lstStyle/>
                    <a:p>
                      <a:r>
                        <a:rPr lang="en-GB" dirty="0" smtClean="0"/>
                        <a:t>Monthly management</a:t>
                      </a:r>
                      <a:r>
                        <a:rPr lang="en-GB" baseline="0" dirty="0" smtClean="0"/>
                        <a:t> accounts</a:t>
                      </a:r>
                      <a:endParaRPr lang="en-GB" dirty="0"/>
                    </a:p>
                  </a:txBody>
                  <a:tcPr anchor="ctr"/>
                </a:tc>
              </a:tr>
            </a:tbl>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4294967295"/>
          </p:nvPr>
        </p:nvSpPr>
        <p:spPr>
          <a:xfrm>
            <a:off x="357188" y="1143000"/>
            <a:ext cx="8243887" cy="4738688"/>
          </a:xfrm>
        </p:spPr>
        <p:txBody>
          <a:bodyPr/>
          <a:lstStyle/>
          <a:p>
            <a:pPr eaLnBrk="1" hangingPunct="1">
              <a:lnSpc>
                <a:spcPct val="80000"/>
              </a:lnSpc>
            </a:pPr>
            <a:endParaRPr lang="en-GB" sz="2400" smtClean="0">
              <a:latin typeface="Calibri" pitchFamily="34" charset="0"/>
              <a:cs typeface="Calibri" pitchFamily="34" charset="0"/>
            </a:endParaRPr>
          </a:p>
          <a:p>
            <a:pPr eaLnBrk="1" hangingPunct="1">
              <a:lnSpc>
                <a:spcPct val="80000"/>
              </a:lnSpc>
            </a:pPr>
            <a:r>
              <a:rPr lang="en-GB" sz="2400" smtClean="0">
                <a:latin typeface="Calibri" pitchFamily="34" charset="0"/>
                <a:cs typeface="Calibri" pitchFamily="34" charset="0"/>
              </a:rPr>
              <a:t>Government staff spend much time individually negotiating with each donor to provide data. In the critical period after a disaster has </a:t>
            </a:r>
          </a:p>
          <a:p>
            <a:pPr eaLnBrk="1" hangingPunct="1">
              <a:lnSpc>
                <a:spcPct val="80000"/>
              </a:lnSpc>
            </a:pPr>
            <a:endParaRPr lang="en-GB" sz="2400" smtClean="0">
              <a:latin typeface="Calibri" pitchFamily="34" charset="0"/>
              <a:cs typeface="Calibri" pitchFamily="34" charset="0"/>
            </a:endParaRPr>
          </a:p>
          <a:p>
            <a:pPr eaLnBrk="1" hangingPunct="1">
              <a:lnSpc>
                <a:spcPct val="80000"/>
              </a:lnSpc>
            </a:pPr>
            <a:r>
              <a:rPr lang="en-GB" sz="2400" smtClean="0">
                <a:latin typeface="Calibri" pitchFamily="34" charset="0"/>
                <a:cs typeface="Calibri" pitchFamily="34" charset="0"/>
              </a:rPr>
              <a:t>Most donor country offices are keen to assist the AIMS but are restricted by resources and lack of suitable reports.</a:t>
            </a:r>
          </a:p>
          <a:p>
            <a:pPr eaLnBrk="1" hangingPunct="1">
              <a:lnSpc>
                <a:spcPct val="80000"/>
              </a:lnSpc>
              <a:buFontTx/>
              <a:buNone/>
            </a:pPr>
            <a:endParaRPr lang="en-GB" sz="2400" smtClean="0">
              <a:latin typeface="Calibri" pitchFamily="34" charset="0"/>
              <a:cs typeface="Calibri" pitchFamily="34" charset="0"/>
            </a:endParaRPr>
          </a:p>
          <a:p>
            <a:pPr eaLnBrk="1" hangingPunct="1">
              <a:lnSpc>
                <a:spcPct val="80000"/>
              </a:lnSpc>
            </a:pPr>
            <a:r>
              <a:rPr lang="en-GB" sz="2400" smtClean="0">
                <a:latin typeface="Calibri" pitchFamily="34" charset="0"/>
                <a:cs typeface="Calibri" pitchFamily="34" charset="0"/>
              </a:rPr>
              <a:t>IATI will systematise this process.</a:t>
            </a:r>
          </a:p>
          <a:p>
            <a:pPr eaLnBrk="1" hangingPunct="1">
              <a:lnSpc>
                <a:spcPct val="80000"/>
              </a:lnSpc>
            </a:pPr>
            <a:endParaRPr lang="en-GB" sz="2400" smtClean="0">
              <a:latin typeface="Calibri" pitchFamily="34" charset="0"/>
              <a:cs typeface="Calibri" pitchFamily="34" charset="0"/>
            </a:endParaRPr>
          </a:p>
          <a:p>
            <a:pPr eaLnBrk="1" hangingPunct="1">
              <a:lnSpc>
                <a:spcPct val="80000"/>
              </a:lnSpc>
            </a:pPr>
            <a:r>
              <a:rPr lang="en-GB" sz="2400" smtClean="0">
                <a:latin typeface="Calibri" pitchFamily="34" charset="0"/>
                <a:cs typeface="Calibri" pitchFamily="34" charset="0"/>
              </a:rPr>
              <a:t>A clear standard and Framework for Implementation for when and what donors will report.</a:t>
            </a:r>
          </a:p>
          <a:p>
            <a:pPr eaLnBrk="1" hangingPunct="1">
              <a:lnSpc>
                <a:spcPct val="80000"/>
              </a:lnSpc>
            </a:pPr>
            <a:endParaRPr lang="en-GB" sz="2400" smtClean="0">
              <a:latin typeface="Calibri" pitchFamily="34" charset="0"/>
              <a:cs typeface="Calibri" pitchFamily="34" charset="0"/>
            </a:endParaRPr>
          </a:p>
          <a:p>
            <a:pPr eaLnBrk="1" hangingPunct="1">
              <a:lnSpc>
                <a:spcPct val="80000"/>
              </a:lnSpc>
              <a:buFontTx/>
              <a:buNone/>
            </a:pPr>
            <a:endParaRPr lang="en-GB" sz="2400" smtClean="0">
              <a:latin typeface="Calibri" pitchFamily="34" charset="0"/>
              <a:cs typeface="Calibri" pitchFamily="34" charset="0"/>
            </a:endParaRPr>
          </a:p>
        </p:txBody>
      </p:sp>
      <p:sp>
        <p:nvSpPr>
          <p:cNvPr id="4" name="Title 1"/>
          <p:cNvSpPr txBox="1">
            <a:spLocks/>
          </p:cNvSpPr>
          <p:nvPr/>
        </p:nvSpPr>
        <p:spPr>
          <a:xfrm>
            <a:off x="0" y="-214313"/>
            <a:ext cx="9144000" cy="1143001"/>
          </a:xfrm>
          <a:prstGeom prst="rect">
            <a:avLst/>
          </a:prstGeom>
          <a:solidFill>
            <a:srgbClr val="002060"/>
          </a:solidFill>
        </p:spPr>
        <p:txBody>
          <a:bodyPr anchor="ctr"/>
          <a:lstStyle/>
          <a:p>
            <a:pPr algn="ctr" fontAlgn="auto">
              <a:spcAft>
                <a:spcPts val="0"/>
              </a:spcAft>
              <a:defRPr/>
            </a:pPr>
            <a:r>
              <a:rPr lang="en-GB" sz="3600" b="1" dirty="0">
                <a:solidFill>
                  <a:schemeClr val="bg1"/>
                </a:solidFill>
                <a:ea typeface="ヒラギノ角ゴ Pro W3" pitchFamily="48" charset="-128"/>
                <a:cs typeface="Calibri" pitchFamily="34" charset="0"/>
              </a:rPr>
              <a:t>Data collection/input</a:t>
            </a:r>
            <a:endParaRPr lang="en-US" sz="3600" b="1" dirty="0">
              <a:solidFill>
                <a:schemeClr val="bg1"/>
              </a:solidFill>
              <a:ea typeface="+mj-ea"/>
              <a:cs typeface="Calibri" pitchFamily="34" charset="0"/>
            </a:endParaRPr>
          </a:p>
        </p:txBody>
      </p:sp>
      <p:pic>
        <p:nvPicPr>
          <p:cNvPr id="37892" name="Picture 1"/>
          <p:cNvPicPr>
            <a:picLocks noChangeAspect="1" noChangeArrowheads="1"/>
          </p:cNvPicPr>
          <p:nvPr/>
        </p:nvPicPr>
        <p:blipFill>
          <a:blip r:embed="rId3" cstate="print"/>
          <a:srcRect/>
          <a:stretch>
            <a:fillRect/>
          </a:stretch>
        </p:blipFill>
        <p:spPr bwMode="auto">
          <a:xfrm>
            <a:off x="6629400" y="5867400"/>
            <a:ext cx="2514600" cy="990600"/>
          </a:xfrm>
          <a:prstGeom prst="rect">
            <a:avLst/>
          </a:prstGeom>
          <a:noFill/>
          <a:ln w="9525">
            <a:noFill/>
            <a:miter lim="800000"/>
            <a:headEnd/>
            <a:tailEnd/>
          </a:ln>
        </p:spPr>
      </p:pic>
      <p:sp>
        <p:nvSpPr>
          <p:cNvPr id="37893" name="TextBox 5"/>
          <p:cNvSpPr txBox="1">
            <a:spLocks noChangeArrowheads="1"/>
          </p:cNvSpPr>
          <p:nvPr/>
        </p:nvSpPr>
        <p:spPr bwMode="auto">
          <a:xfrm>
            <a:off x="0" y="6500813"/>
            <a:ext cx="3714750" cy="369887"/>
          </a:xfrm>
          <a:prstGeom prst="rect">
            <a:avLst/>
          </a:prstGeom>
          <a:noFill/>
          <a:ln w="9525">
            <a:noFill/>
            <a:miter lim="800000"/>
            <a:headEnd/>
            <a:tailEnd/>
          </a:ln>
        </p:spPr>
        <p:txBody>
          <a:bodyPr>
            <a:spAutoFit/>
          </a:bodyPr>
          <a:lstStyle/>
          <a:p>
            <a:pPr eaLnBrk="0" hangingPunct="0"/>
            <a:r>
              <a:rPr lang="en-GB" b="1">
                <a:solidFill>
                  <a:srgbClr val="002060"/>
                </a:solidFill>
                <a:latin typeface="Arial" charset="0"/>
                <a:ea typeface="ヒラギノ角ゴ Pro W3" pitchFamily="48" charset="-128"/>
              </a:rPr>
              <a:t>www.aidtransparency.net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4294967295"/>
          </p:nvPr>
        </p:nvSpPr>
        <p:spPr>
          <a:xfrm>
            <a:off x="357188" y="714375"/>
            <a:ext cx="8243887" cy="5214938"/>
          </a:xfrm>
        </p:spPr>
        <p:txBody>
          <a:bodyPr/>
          <a:lstStyle/>
          <a:p>
            <a:pPr eaLnBrk="1" hangingPunct="1">
              <a:lnSpc>
                <a:spcPct val="80000"/>
              </a:lnSpc>
            </a:pPr>
            <a:endParaRPr lang="en-GB" sz="2400" smtClean="0">
              <a:latin typeface="Calibri" pitchFamily="34" charset="0"/>
              <a:cs typeface="Calibri" pitchFamily="34" charset="0"/>
            </a:endParaRPr>
          </a:p>
          <a:p>
            <a:pPr eaLnBrk="1" hangingPunct="1">
              <a:lnSpc>
                <a:spcPct val="80000"/>
              </a:lnSpc>
            </a:pPr>
            <a:r>
              <a:rPr lang="en-GB" sz="2400" smtClean="0">
                <a:latin typeface="Calibri" pitchFamily="34" charset="0"/>
                <a:cs typeface="Calibri" pitchFamily="34" charset="0"/>
              </a:rPr>
              <a:t>Most donors currently only publish audited or validated data.</a:t>
            </a:r>
          </a:p>
          <a:p>
            <a:pPr eaLnBrk="1" hangingPunct="1">
              <a:lnSpc>
                <a:spcPct val="80000"/>
              </a:lnSpc>
            </a:pPr>
            <a:endParaRPr lang="en-GB" sz="2400" smtClean="0">
              <a:latin typeface="Calibri" pitchFamily="34" charset="0"/>
              <a:cs typeface="Calibri" pitchFamily="34" charset="0"/>
            </a:endParaRPr>
          </a:p>
          <a:p>
            <a:pPr eaLnBrk="1" hangingPunct="1">
              <a:lnSpc>
                <a:spcPct val="80000"/>
              </a:lnSpc>
            </a:pPr>
            <a:r>
              <a:rPr lang="en-GB" sz="2400" smtClean="0">
                <a:latin typeface="Calibri" pitchFamily="34" charset="0"/>
                <a:cs typeface="Calibri" pitchFamily="34" charset="0"/>
              </a:rPr>
              <a:t>Audited data will always be published too late for planning purposes at the macro and sector level and to allow for information to be integrated in the different stages of the budget process.</a:t>
            </a:r>
          </a:p>
          <a:p>
            <a:pPr eaLnBrk="1" hangingPunct="1">
              <a:lnSpc>
                <a:spcPct val="80000"/>
              </a:lnSpc>
            </a:pPr>
            <a:endParaRPr lang="en-GB" sz="2400" smtClean="0">
              <a:latin typeface="Calibri" pitchFamily="34" charset="0"/>
              <a:cs typeface="Calibri" pitchFamily="34" charset="0"/>
            </a:endParaRPr>
          </a:p>
          <a:p>
            <a:pPr eaLnBrk="1" hangingPunct="1">
              <a:lnSpc>
                <a:spcPct val="80000"/>
              </a:lnSpc>
            </a:pPr>
            <a:r>
              <a:rPr lang="en-GB" sz="2400" smtClean="0">
                <a:latin typeface="Calibri" pitchFamily="34" charset="0"/>
                <a:cs typeface="Calibri" pitchFamily="34" charset="0"/>
              </a:rPr>
              <a:t>Donors need to publish planning data – i.e. unaudited disbursements  and forecasts.</a:t>
            </a:r>
          </a:p>
          <a:p>
            <a:pPr eaLnBrk="1" hangingPunct="1">
              <a:lnSpc>
                <a:spcPct val="80000"/>
              </a:lnSpc>
            </a:pPr>
            <a:endParaRPr lang="en-GB" sz="2400" smtClean="0">
              <a:latin typeface="Calibri" pitchFamily="34" charset="0"/>
              <a:cs typeface="Calibri" pitchFamily="34" charset="0"/>
            </a:endParaRPr>
          </a:p>
          <a:p>
            <a:pPr eaLnBrk="1" hangingPunct="1">
              <a:lnSpc>
                <a:spcPct val="80000"/>
              </a:lnSpc>
            </a:pPr>
            <a:r>
              <a:rPr lang="en-GB" sz="2400" smtClean="0">
                <a:latin typeface="Calibri" pitchFamily="34" charset="0"/>
                <a:cs typeface="Calibri" pitchFamily="34" charset="0"/>
              </a:rPr>
              <a:t>If planning data is clearly labelled it cannot be misinterpreted.</a:t>
            </a:r>
          </a:p>
          <a:p>
            <a:pPr eaLnBrk="1" hangingPunct="1">
              <a:lnSpc>
                <a:spcPct val="80000"/>
              </a:lnSpc>
              <a:buFontTx/>
              <a:buNone/>
            </a:pPr>
            <a:endParaRPr lang="en-GB" sz="2400" smtClean="0">
              <a:latin typeface="Calibri" pitchFamily="34" charset="0"/>
              <a:cs typeface="Calibri" pitchFamily="34" charset="0"/>
            </a:endParaRPr>
          </a:p>
          <a:p>
            <a:pPr eaLnBrk="1" hangingPunct="1">
              <a:lnSpc>
                <a:spcPct val="80000"/>
              </a:lnSpc>
            </a:pPr>
            <a:r>
              <a:rPr lang="en-GB" sz="2400" smtClean="0">
                <a:latin typeface="Calibri" pitchFamily="34" charset="0"/>
                <a:cs typeface="Calibri" pitchFamily="34" charset="0"/>
              </a:rPr>
              <a:t>Forecasts are not legal commitments, but donors should be accountable for the reasons why forecasts change.</a:t>
            </a:r>
          </a:p>
        </p:txBody>
      </p:sp>
      <p:sp>
        <p:nvSpPr>
          <p:cNvPr id="4" name="Title 1"/>
          <p:cNvSpPr txBox="1">
            <a:spLocks/>
          </p:cNvSpPr>
          <p:nvPr/>
        </p:nvSpPr>
        <p:spPr>
          <a:xfrm>
            <a:off x="0" y="-214313"/>
            <a:ext cx="9144000" cy="1143001"/>
          </a:xfrm>
          <a:prstGeom prst="rect">
            <a:avLst/>
          </a:prstGeom>
          <a:solidFill>
            <a:srgbClr val="002060"/>
          </a:solidFill>
        </p:spPr>
        <p:txBody>
          <a:bodyPr anchor="ctr"/>
          <a:lstStyle/>
          <a:p>
            <a:pPr algn="ctr" fontAlgn="auto">
              <a:spcAft>
                <a:spcPts val="0"/>
              </a:spcAft>
              <a:defRPr/>
            </a:pPr>
            <a:r>
              <a:rPr lang="en-GB" sz="3600" b="1" dirty="0">
                <a:solidFill>
                  <a:schemeClr val="bg1"/>
                </a:solidFill>
                <a:ea typeface="ヒラギノ角ゴ Pro W3" pitchFamily="48" charset="-128"/>
                <a:cs typeface="Calibri" pitchFamily="34" charset="0"/>
              </a:rPr>
              <a:t>Donor Publishing</a:t>
            </a:r>
            <a:endParaRPr lang="en-US" sz="3600" b="1" dirty="0">
              <a:solidFill>
                <a:schemeClr val="bg1"/>
              </a:solidFill>
              <a:ea typeface="+mj-ea"/>
              <a:cs typeface="Calibri" pitchFamily="34" charset="0"/>
            </a:endParaRPr>
          </a:p>
        </p:txBody>
      </p:sp>
      <p:pic>
        <p:nvPicPr>
          <p:cNvPr id="38916" name="Picture 1"/>
          <p:cNvPicPr>
            <a:picLocks noChangeAspect="1" noChangeArrowheads="1"/>
          </p:cNvPicPr>
          <p:nvPr/>
        </p:nvPicPr>
        <p:blipFill>
          <a:blip r:embed="rId3" cstate="print"/>
          <a:srcRect/>
          <a:stretch>
            <a:fillRect/>
          </a:stretch>
        </p:blipFill>
        <p:spPr bwMode="auto">
          <a:xfrm>
            <a:off x="6629400" y="5867400"/>
            <a:ext cx="2514600" cy="990600"/>
          </a:xfrm>
          <a:prstGeom prst="rect">
            <a:avLst/>
          </a:prstGeom>
          <a:noFill/>
          <a:ln w="9525">
            <a:noFill/>
            <a:miter lim="800000"/>
            <a:headEnd/>
            <a:tailEnd/>
          </a:ln>
        </p:spPr>
      </p:pic>
      <p:sp>
        <p:nvSpPr>
          <p:cNvPr id="38917" name="TextBox 5"/>
          <p:cNvSpPr txBox="1">
            <a:spLocks noChangeArrowheads="1"/>
          </p:cNvSpPr>
          <p:nvPr/>
        </p:nvSpPr>
        <p:spPr bwMode="auto">
          <a:xfrm>
            <a:off x="0" y="6500813"/>
            <a:ext cx="3714750" cy="369887"/>
          </a:xfrm>
          <a:prstGeom prst="rect">
            <a:avLst/>
          </a:prstGeom>
          <a:noFill/>
          <a:ln w="9525">
            <a:noFill/>
            <a:miter lim="800000"/>
            <a:headEnd/>
            <a:tailEnd/>
          </a:ln>
        </p:spPr>
        <p:txBody>
          <a:bodyPr>
            <a:spAutoFit/>
          </a:bodyPr>
          <a:lstStyle/>
          <a:p>
            <a:pPr eaLnBrk="0" hangingPunct="0"/>
            <a:r>
              <a:rPr lang="en-GB" b="1">
                <a:solidFill>
                  <a:srgbClr val="002060"/>
                </a:solidFill>
                <a:latin typeface="Arial" charset="0"/>
                <a:ea typeface="ヒラギノ角ゴ Pro W3" pitchFamily="48" charset="-128"/>
              </a:rPr>
              <a:t>www.aidtransparency.net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4294967295"/>
          </p:nvPr>
        </p:nvSpPr>
        <p:spPr>
          <a:xfrm>
            <a:off x="428625" y="1285875"/>
            <a:ext cx="8172450" cy="4643438"/>
          </a:xfrm>
        </p:spPr>
        <p:txBody>
          <a:bodyPr/>
          <a:lstStyle/>
          <a:p>
            <a:r>
              <a:rPr lang="en-GB" sz="2400" smtClean="0">
                <a:latin typeface="Calibri" pitchFamily="34" charset="0"/>
                <a:cs typeface="Calibri" pitchFamily="34" charset="0"/>
              </a:rPr>
              <a:t>IATI standard agreed in February 2011</a:t>
            </a:r>
          </a:p>
          <a:p>
            <a:r>
              <a:rPr lang="en-GB" sz="2400" smtClean="0">
                <a:latin typeface="Calibri" pitchFamily="34" charset="0"/>
                <a:cs typeface="Calibri" pitchFamily="34" charset="0"/>
              </a:rPr>
              <a:t>Ongoing implementation of phase 1 of the standard: DFID, Hewlett Foundation and more donors will join prior to HLF4</a:t>
            </a:r>
          </a:p>
          <a:p>
            <a:r>
              <a:rPr lang="en-GB" sz="2400" smtClean="0">
                <a:latin typeface="Calibri" pitchFamily="34" charset="0"/>
                <a:cs typeface="Calibri" pitchFamily="34" charset="0"/>
              </a:rPr>
              <a:t>Conduct partner country pilots to adjust and improve automated data exchange</a:t>
            </a:r>
          </a:p>
          <a:p>
            <a:r>
              <a:rPr lang="en-GB" sz="2400" smtClean="0">
                <a:latin typeface="Calibri" pitchFamily="34" charset="0"/>
                <a:cs typeface="Calibri" pitchFamily="34" charset="0"/>
              </a:rPr>
              <a:t>Work with NGOs </a:t>
            </a:r>
          </a:p>
          <a:p>
            <a:r>
              <a:rPr lang="en-GB" sz="2400" smtClean="0">
                <a:latin typeface="Calibri" pitchFamily="34" charset="0"/>
                <a:cs typeface="Calibri" pitchFamily="34" charset="0"/>
              </a:rPr>
              <a:t>Develop further the recipient budget identifyer</a:t>
            </a:r>
          </a:p>
          <a:p>
            <a:r>
              <a:rPr lang="en-GB" sz="2400" smtClean="0">
                <a:latin typeface="Calibri" pitchFamily="34" charset="0"/>
                <a:cs typeface="Calibri" pitchFamily="34" charset="0"/>
              </a:rPr>
              <a:t>Report to the HLF IV in Seoul on progress made and build further momentum &amp; political support</a:t>
            </a:r>
          </a:p>
          <a:p>
            <a:r>
              <a:rPr lang="en-GB" sz="2400" smtClean="0">
                <a:latin typeface="Calibri" pitchFamily="34" charset="0"/>
                <a:cs typeface="Calibri" pitchFamily="34" charset="0"/>
              </a:rPr>
              <a:t>Agree post-2011 IATI governance and funding arrangements &amp; institutional home</a:t>
            </a:r>
          </a:p>
          <a:p>
            <a:pPr eaLnBrk="1" hangingPunct="1">
              <a:lnSpc>
                <a:spcPct val="80000"/>
              </a:lnSpc>
              <a:buFontTx/>
              <a:buNone/>
            </a:pPr>
            <a:endParaRPr lang="en-GB" sz="2400" smtClean="0">
              <a:latin typeface="Calibri" pitchFamily="34" charset="0"/>
              <a:cs typeface="Calibri" pitchFamily="34" charset="0"/>
            </a:endParaRPr>
          </a:p>
        </p:txBody>
      </p:sp>
      <p:sp>
        <p:nvSpPr>
          <p:cNvPr id="4" name="Title 1"/>
          <p:cNvSpPr txBox="1">
            <a:spLocks/>
          </p:cNvSpPr>
          <p:nvPr/>
        </p:nvSpPr>
        <p:spPr>
          <a:xfrm>
            <a:off x="0" y="-214313"/>
            <a:ext cx="9144000" cy="1143001"/>
          </a:xfrm>
          <a:prstGeom prst="rect">
            <a:avLst/>
          </a:prstGeom>
          <a:solidFill>
            <a:srgbClr val="002060"/>
          </a:solidFill>
        </p:spPr>
        <p:txBody>
          <a:bodyPr anchor="ctr"/>
          <a:lstStyle/>
          <a:p>
            <a:pPr algn="ctr" fontAlgn="auto">
              <a:spcAft>
                <a:spcPts val="0"/>
              </a:spcAft>
              <a:defRPr/>
            </a:pPr>
            <a:r>
              <a:rPr lang="en-GB" sz="3600" b="1" dirty="0">
                <a:solidFill>
                  <a:schemeClr val="bg1"/>
                </a:solidFill>
                <a:ea typeface="ヒラギノ角ゴ Pro W3" pitchFamily="48" charset="-128"/>
                <a:cs typeface="Calibri" pitchFamily="34" charset="0"/>
              </a:rPr>
              <a:t>IATI Process &amp; Next Steps</a:t>
            </a:r>
            <a:endParaRPr lang="en-US" sz="3600" b="1" dirty="0">
              <a:solidFill>
                <a:schemeClr val="bg1"/>
              </a:solidFill>
              <a:ea typeface="+mj-ea"/>
              <a:cs typeface="Calibri" pitchFamily="34" charset="0"/>
            </a:endParaRPr>
          </a:p>
        </p:txBody>
      </p:sp>
      <p:pic>
        <p:nvPicPr>
          <p:cNvPr id="39940" name="Picture 1"/>
          <p:cNvPicPr>
            <a:picLocks noChangeAspect="1" noChangeArrowheads="1"/>
          </p:cNvPicPr>
          <p:nvPr/>
        </p:nvPicPr>
        <p:blipFill>
          <a:blip r:embed="rId3" cstate="print"/>
          <a:srcRect/>
          <a:stretch>
            <a:fillRect/>
          </a:stretch>
        </p:blipFill>
        <p:spPr bwMode="auto">
          <a:xfrm>
            <a:off x="6629400" y="5867400"/>
            <a:ext cx="2514600" cy="990600"/>
          </a:xfrm>
          <a:prstGeom prst="rect">
            <a:avLst/>
          </a:prstGeom>
          <a:noFill/>
          <a:ln w="9525">
            <a:noFill/>
            <a:miter lim="800000"/>
            <a:headEnd/>
            <a:tailEnd/>
          </a:ln>
        </p:spPr>
      </p:pic>
      <p:sp>
        <p:nvSpPr>
          <p:cNvPr id="39941" name="TextBox 5"/>
          <p:cNvSpPr txBox="1">
            <a:spLocks noChangeArrowheads="1"/>
          </p:cNvSpPr>
          <p:nvPr/>
        </p:nvSpPr>
        <p:spPr bwMode="auto">
          <a:xfrm>
            <a:off x="0" y="6500813"/>
            <a:ext cx="3714750" cy="369887"/>
          </a:xfrm>
          <a:prstGeom prst="rect">
            <a:avLst/>
          </a:prstGeom>
          <a:noFill/>
          <a:ln w="9525">
            <a:noFill/>
            <a:miter lim="800000"/>
            <a:headEnd/>
            <a:tailEnd/>
          </a:ln>
        </p:spPr>
        <p:txBody>
          <a:bodyPr>
            <a:spAutoFit/>
          </a:bodyPr>
          <a:lstStyle/>
          <a:p>
            <a:pPr eaLnBrk="0" hangingPunct="0"/>
            <a:r>
              <a:rPr lang="en-GB" b="1">
                <a:solidFill>
                  <a:srgbClr val="002060"/>
                </a:solidFill>
                <a:latin typeface="Arial" charset="0"/>
                <a:ea typeface="ヒラギノ角ゴ Pro W3" pitchFamily="48" charset="-128"/>
              </a:rPr>
              <a:t>www.aidtransparency.net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4294967295"/>
          </p:nvPr>
        </p:nvSpPr>
        <p:spPr>
          <a:xfrm>
            <a:off x="428625" y="1285875"/>
            <a:ext cx="8172450" cy="4643438"/>
          </a:xfrm>
        </p:spPr>
        <p:txBody>
          <a:bodyPr/>
          <a:lstStyle/>
          <a:p>
            <a:pPr>
              <a:lnSpc>
                <a:spcPct val="80000"/>
              </a:lnSpc>
            </a:pPr>
            <a:r>
              <a:rPr lang="en-GB" sz="2400" b="1" smtClean="0">
                <a:latin typeface="Calibri" pitchFamily="34" charset="0"/>
                <a:cs typeface="Calibri" pitchFamily="34" charset="0"/>
              </a:rPr>
              <a:t>Secretariat:</a:t>
            </a:r>
            <a:r>
              <a:rPr lang="en-GB" sz="2400" smtClean="0">
                <a:latin typeface="Calibri" pitchFamily="34" charset="0"/>
                <a:cs typeface="Calibri" pitchFamily="34" charset="0"/>
              </a:rPr>
              <a:t> DFID, UNDP, Development Initiatives for Poverty Research (DIPR) </a:t>
            </a:r>
          </a:p>
          <a:p>
            <a:pPr>
              <a:lnSpc>
                <a:spcPct val="80000"/>
              </a:lnSpc>
            </a:pPr>
            <a:r>
              <a:rPr lang="en-GB" sz="2400" b="1" smtClean="0">
                <a:latin typeface="Calibri" pitchFamily="34" charset="0"/>
                <a:cs typeface="Calibri" pitchFamily="34" charset="0"/>
              </a:rPr>
              <a:t>Funding:</a:t>
            </a:r>
            <a:r>
              <a:rPr lang="en-GB" sz="2400" smtClean="0">
                <a:latin typeface="Calibri" pitchFamily="34" charset="0"/>
                <a:cs typeface="Calibri" pitchFamily="34" charset="0"/>
              </a:rPr>
              <a:t> Netherlands, Ireland, Finland, Switzerland, UK, Australia, Spain.  </a:t>
            </a:r>
          </a:p>
          <a:p>
            <a:pPr>
              <a:lnSpc>
                <a:spcPct val="80000"/>
              </a:lnSpc>
            </a:pPr>
            <a:r>
              <a:rPr lang="en-GB" sz="2400" smtClean="0">
                <a:latin typeface="Calibri" pitchFamily="34" charset="0"/>
                <a:cs typeface="Calibri" pitchFamily="34" charset="0"/>
              </a:rPr>
              <a:t>Multi-stakeholder </a:t>
            </a:r>
            <a:r>
              <a:rPr lang="en-GB" sz="2400" b="1" smtClean="0">
                <a:latin typeface="Calibri" pitchFamily="34" charset="0"/>
                <a:cs typeface="Calibri" pitchFamily="34" charset="0"/>
              </a:rPr>
              <a:t>Steering Committee</a:t>
            </a:r>
          </a:p>
          <a:p>
            <a:pPr>
              <a:lnSpc>
                <a:spcPct val="80000"/>
              </a:lnSpc>
            </a:pPr>
            <a:r>
              <a:rPr lang="en-GB" sz="2400" smtClean="0">
                <a:latin typeface="Calibri" pitchFamily="34" charset="0"/>
                <a:cs typeface="Calibri" pitchFamily="34" charset="0"/>
              </a:rPr>
              <a:t>Multi-stakeholder </a:t>
            </a:r>
            <a:r>
              <a:rPr lang="en-GB" sz="2400" b="1" smtClean="0">
                <a:latin typeface="Calibri" pitchFamily="34" charset="0"/>
                <a:cs typeface="Calibri" pitchFamily="34" charset="0"/>
              </a:rPr>
              <a:t>Technical Advisory Group (TAG) </a:t>
            </a:r>
          </a:p>
          <a:p>
            <a:pPr>
              <a:lnSpc>
                <a:spcPct val="80000"/>
              </a:lnSpc>
            </a:pPr>
            <a:r>
              <a:rPr lang="en-GB" sz="2400" b="1" smtClean="0">
                <a:latin typeface="Calibri" pitchFamily="34" charset="0"/>
                <a:cs typeface="Calibri" pitchFamily="34" charset="0"/>
              </a:rPr>
              <a:t>Full IATI membership: </a:t>
            </a:r>
            <a:r>
              <a:rPr lang="en-GB" sz="2400" smtClean="0">
                <a:latin typeface="Calibri" pitchFamily="34" charset="0"/>
                <a:cs typeface="Calibri" pitchFamily="34" charset="0"/>
              </a:rPr>
              <a:t>19 donor signatories and developing countries who have endorsed – 19 developing countries to date</a:t>
            </a:r>
          </a:p>
          <a:p>
            <a:pPr>
              <a:lnSpc>
                <a:spcPct val="80000"/>
              </a:lnSpc>
            </a:pPr>
            <a:r>
              <a:rPr lang="en-GB" sz="2400" smtClean="0">
                <a:latin typeface="Calibri" pitchFamily="34" charset="0"/>
                <a:cs typeface="Calibri" pitchFamily="34" charset="0"/>
              </a:rPr>
              <a:t>New ‘IATI observer’ category </a:t>
            </a:r>
          </a:p>
          <a:p>
            <a:pPr>
              <a:lnSpc>
                <a:spcPct val="80000"/>
              </a:lnSpc>
            </a:pPr>
            <a:r>
              <a:rPr lang="en-GB" sz="2400" smtClean="0">
                <a:latin typeface="Calibri" pitchFamily="34" charset="0"/>
                <a:cs typeface="Calibri" pitchFamily="34" charset="0"/>
              </a:rPr>
              <a:t>Partner country consultations led by UNDP</a:t>
            </a:r>
          </a:p>
          <a:p>
            <a:pPr eaLnBrk="1" hangingPunct="1">
              <a:lnSpc>
                <a:spcPct val="80000"/>
              </a:lnSpc>
              <a:buFontTx/>
              <a:buNone/>
            </a:pPr>
            <a:endParaRPr lang="en-GB" sz="2400" smtClean="0">
              <a:latin typeface="Calibri" pitchFamily="34" charset="0"/>
              <a:cs typeface="Calibri" pitchFamily="34" charset="0"/>
            </a:endParaRPr>
          </a:p>
        </p:txBody>
      </p:sp>
      <p:sp>
        <p:nvSpPr>
          <p:cNvPr id="4" name="Title 1"/>
          <p:cNvSpPr txBox="1">
            <a:spLocks/>
          </p:cNvSpPr>
          <p:nvPr/>
        </p:nvSpPr>
        <p:spPr>
          <a:xfrm>
            <a:off x="0" y="-214313"/>
            <a:ext cx="9144000" cy="1143001"/>
          </a:xfrm>
          <a:prstGeom prst="rect">
            <a:avLst/>
          </a:prstGeom>
          <a:solidFill>
            <a:srgbClr val="002060"/>
          </a:solidFill>
        </p:spPr>
        <p:txBody>
          <a:bodyPr anchor="ctr"/>
          <a:lstStyle/>
          <a:p>
            <a:pPr algn="ctr" fontAlgn="auto">
              <a:spcAft>
                <a:spcPts val="0"/>
              </a:spcAft>
              <a:defRPr/>
            </a:pPr>
            <a:r>
              <a:rPr lang="en-GB" sz="3600" b="1" dirty="0">
                <a:solidFill>
                  <a:schemeClr val="bg1"/>
                </a:solidFill>
                <a:ea typeface="ヒラギノ角ゴ Pro W3" pitchFamily="48" charset="-128"/>
                <a:cs typeface="Calibri" pitchFamily="34" charset="0"/>
              </a:rPr>
              <a:t>IATI Governance &amp; Management</a:t>
            </a:r>
            <a:endParaRPr lang="en-US" sz="3600" b="1" dirty="0">
              <a:solidFill>
                <a:schemeClr val="bg1"/>
              </a:solidFill>
              <a:ea typeface="+mj-ea"/>
              <a:cs typeface="Calibri" pitchFamily="34" charset="0"/>
            </a:endParaRPr>
          </a:p>
        </p:txBody>
      </p:sp>
      <p:pic>
        <p:nvPicPr>
          <p:cNvPr id="40964" name="Picture 1"/>
          <p:cNvPicPr>
            <a:picLocks noChangeAspect="1" noChangeArrowheads="1"/>
          </p:cNvPicPr>
          <p:nvPr/>
        </p:nvPicPr>
        <p:blipFill>
          <a:blip r:embed="rId3" cstate="print"/>
          <a:srcRect/>
          <a:stretch>
            <a:fillRect/>
          </a:stretch>
        </p:blipFill>
        <p:spPr bwMode="auto">
          <a:xfrm>
            <a:off x="6629400" y="5867400"/>
            <a:ext cx="2514600" cy="990600"/>
          </a:xfrm>
          <a:prstGeom prst="rect">
            <a:avLst/>
          </a:prstGeom>
          <a:noFill/>
          <a:ln w="9525">
            <a:noFill/>
            <a:miter lim="800000"/>
            <a:headEnd/>
            <a:tailEnd/>
          </a:ln>
        </p:spPr>
      </p:pic>
      <p:sp>
        <p:nvSpPr>
          <p:cNvPr id="40965" name="TextBox 5"/>
          <p:cNvSpPr txBox="1">
            <a:spLocks noChangeArrowheads="1"/>
          </p:cNvSpPr>
          <p:nvPr/>
        </p:nvSpPr>
        <p:spPr bwMode="auto">
          <a:xfrm>
            <a:off x="0" y="6500813"/>
            <a:ext cx="3714750" cy="369887"/>
          </a:xfrm>
          <a:prstGeom prst="rect">
            <a:avLst/>
          </a:prstGeom>
          <a:noFill/>
          <a:ln w="9525">
            <a:noFill/>
            <a:miter lim="800000"/>
            <a:headEnd/>
            <a:tailEnd/>
          </a:ln>
        </p:spPr>
        <p:txBody>
          <a:bodyPr>
            <a:spAutoFit/>
          </a:bodyPr>
          <a:lstStyle/>
          <a:p>
            <a:pPr eaLnBrk="0" hangingPunct="0"/>
            <a:r>
              <a:rPr lang="en-GB" b="1">
                <a:solidFill>
                  <a:srgbClr val="002060"/>
                </a:solidFill>
                <a:latin typeface="Arial" charset="0"/>
                <a:ea typeface="ヒラギノ角ゴ Pro W3" pitchFamily="48" charset="-128"/>
              </a:rPr>
              <a:t>www.aidtransparency.net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3"/>
          <p:cNvSpPr>
            <a:spLocks noGrp="1" noChangeArrowheads="1"/>
          </p:cNvSpPr>
          <p:nvPr>
            <p:ph idx="4294967295"/>
          </p:nvPr>
        </p:nvSpPr>
        <p:spPr>
          <a:xfrm>
            <a:off x="271463" y="1214438"/>
            <a:ext cx="8229600" cy="5072062"/>
          </a:xfrm>
        </p:spPr>
        <p:txBody>
          <a:bodyPr/>
          <a:lstStyle/>
          <a:p>
            <a:pPr marL="609600" indent="-609600" eaLnBrk="1" hangingPunct="1">
              <a:lnSpc>
                <a:spcPct val="80000"/>
              </a:lnSpc>
              <a:buFontTx/>
              <a:buNone/>
              <a:defRPr/>
            </a:pPr>
            <a:endParaRPr lang="en-GB" sz="2000" dirty="0" smtClean="0"/>
          </a:p>
          <a:p>
            <a:pPr>
              <a:lnSpc>
                <a:spcPct val="90000"/>
              </a:lnSpc>
              <a:defRPr/>
            </a:pPr>
            <a:r>
              <a:rPr lang="en-GB" sz="2400" dirty="0" smtClean="0">
                <a:latin typeface="Calibri" pitchFamily="34" charset="0"/>
              </a:rPr>
              <a:t>When a disaster strikes, response time and resources are scarce and should be invested in life-saving interventions.</a:t>
            </a:r>
          </a:p>
          <a:p>
            <a:pPr>
              <a:lnSpc>
                <a:spcPct val="90000"/>
              </a:lnSpc>
              <a:buFontTx/>
              <a:buNone/>
              <a:defRPr/>
            </a:pPr>
            <a:endParaRPr lang="en-GB" sz="2400" dirty="0" smtClean="0">
              <a:latin typeface="Calibri" pitchFamily="34" charset="0"/>
            </a:endParaRPr>
          </a:p>
          <a:p>
            <a:pPr>
              <a:lnSpc>
                <a:spcPct val="90000"/>
              </a:lnSpc>
              <a:defRPr/>
            </a:pPr>
            <a:r>
              <a:rPr lang="en-GB" sz="2400" dirty="0" smtClean="0">
                <a:latin typeface="Calibri" pitchFamily="34" charset="0"/>
              </a:rPr>
              <a:t>Having the right systems in place to collect, share and account for aid and other flows will significantly improve information sharing and decision-making capacity of national authorities and development actors.</a:t>
            </a:r>
          </a:p>
          <a:p>
            <a:pPr>
              <a:lnSpc>
                <a:spcPct val="90000"/>
              </a:lnSpc>
              <a:buFontTx/>
              <a:buNone/>
              <a:defRPr/>
            </a:pPr>
            <a:endParaRPr lang="en-GB" sz="2400" dirty="0" smtClean="0">
              <a:latin typeface="Calibri" pitchFamily="34" charset="0"/>
            </a:endParaRPr>
          </a:p>
          <a:p>
            <a:pPr>
              <a:lnSpc>
                <a:spcPct val="90000"/>
              </a:lnSpc>
              <a:defRPr/>
            </a:pPr>
            <a:r>
              <a:rPr lang="en-GB" sz="2400" dirty="0" smtClean="0">
                <a:latin typeface="Calibri" pitchFamily="34" charset="0"/>
              </a:rPr>
              <a:t>What is needed is up-to-date, timely, regular information, which is </a:t>
            </a:r>
            <a:r>
              <a:rPr lang="en-GB" sz="2400" i="1" dirty="0" smtClean="0">
                <a:latin typeface="Calibri" pitchFamily="34" charset="0"/>
              </a:rPr>
              <a:t>less and less dependent on manual entry </a:t>
            </a:r>
            <a:r>
              <a:rPr lang="en-GB" sz="2400" dirty="0" smtClean="0">
                <a:latin typeface="Calibri" pitchFamily="34" charset="0"/>
              </a:rPr>
              <a:t>and is provided </a:t>
            </a:r>
            <a:r>
              <a:rPr lang="en-GB" sz="2400" i="1" dirty="0" smtClean="0">
                <a:latin typeface="Calibri" pitchFamily="34" charset="0"/>
              </a:rPr>
              <a:t>in a standard and open format.</a:t>
            </a:r>
          </a:p>
          <a:p>
            <a:pPr>
              <a:lnSpc>
                <a:spcPct val="90000"/>
              </a:lnSpc>
              <a:defRPr/>
            </a:pPr>
            <a:endParaRPr lang="en-GB" sz="2400" dirty="0" smtClean="0">
              <a:latin typeface="Calibri" pitchFamily="34" charset="0"/>
            </a:endParaRPr>
          </a:p>
          <a:p>
            <a:pPr>
              <a:lnSpc>
                <a:spcPct val="90000"/>
              </a:lnSpc>
              <a:buFontTx/>
              <a:buNone/>
              <a:defRPr/>
            </a:pPr>
            <a:endParaRPr lang="en-GB" sz="2400" dirty="0" smtClean="0">
              <a:latin typeface="Calibri" pitchFamily="34" charset="0"/>
            </a:endParaRPr>
          </a:p>
          <a:p>
            <a:pPr>
              <a:lnSpc>
                <a:spcPct val="90000"/>
              </a:lnSpc>
              <a:buFontTx/>
              <a:buNone/>
              <a:defRPr/>
            </a:pPr>
            <a:r>
              <a:rPr lang="en-GB" sz="2400" dirty="0" smtClean="0">
                <a:latin typeface="Calibri" pitchFamily="34" charset="0"/>
              </a:rPr>
              <a:t> </a:t>
            </a:r>
          </a:p>
          <a:p>
            <a:pPr eaLnBrk="1" hangingPunct="1">
              <a:lnSpc>
                <a:spcPct val="80000"/>
              </a:lnSpc>
              <a:buFontTx/>
              <a:buNone/>
              <a:defRPr/>
            </a:pPr>
            <a:endParaRPr lang="en-GB" sz="2000" dirty="0" smtClean="0">
              <a:latin typeface="Calibri" pitchFamily="34" charset="0"/>
            </a:endParaRPr>
          </a:p>
        </p:txBody>
      </p:sp>
      <p:sp>
        <p:nvSpPr>
          <p:cNvPr id="15363" name="Title 1"/>
          <p:cNvSpPr txBox="1">
            <a:spLocks/>
          </p:cNvSpPr>
          <p:nvPr/>
        </p:nvSpPr>
        <p:spPr bwMode="auto">
          <a:xfrm>
            <a:off x="0" y="0"/>
            <a:ext cx="9144000" cy="1143000"/>
          </a:xfrm>
          <a:prstGeom prst="rect">
            <a:avLst/>
          </a:prstGeom>
          <a:solidFill>
            <a:srgbClr val="002060"/>
          </a:solidFill>
          <a:ln w="9525">
            <a:noFill/>
            <a:miter lim="800000"/>
            <a:headEnd/>
            <a:tailEnd/>
          </a:ln>
        </p:spPr>
        <p:txBody>
          <a:bodyPr anchor="ctr"/>
          <a:lstStyle/>
          <a:p>
            <a:pPr algn="ctr"/>
            <a:r>
              <a:rPr lang="en-GB" sz="3200" b="1">
                <a:solidFill>
                  <a:schemeClr val="bg1"/>
                </a:solidFill>
              </a:rPr>
              <a:t>Why improve aid transparency in the context of DRR and Recovery (1)?</a:t>
            </a:r>
            <a:endParaRPr lang="en-US" sz="3600" b="1">
              <a:solidFill>
                <a:schemeClr val="bg1"/>
              </a:solidFill>
            </a:endParaRPr>
          </a:p>
        </p:txBody>
      </p:sp>
      <p:pic>
        <p:nvPicPr>
          <p:cNvPr id="15364" name="Picture 1"/>
          <p:cNvPicPr>
            <a:picLocks noChangeAspect="1" noChangeArrowheads="1"/>
          </p:cNvPicPr>
          <p:nvPr/>
        </p:nvPicPr>
        <p:blipFill>
          <a:blip r:embed="rId3" cstate="print"/>
          <a:srcRect/>
          <a:stretch>
            <a:fillRect/>
          </a:stretch>
        </p:blipFill>
        <p:spPr bwMode="auto">
          <a:xfrm>
            <a:off x="6629400" y="5867400"/>
            <a:ext cx="2514600" cy="990600"/>
          </a:xfrm>
          <a:prstGeom prst="rect">
            <a:avLst/>
          </a:prstGeom>
          <a:noFill/>
          <a:ln w="9525">
            <a:noFill/>
            <a:miter lim="800000"/>
            <a:headEnd/>
            <a:tailEnd/>
          </a:ln>
        </p:spPr>
      </p:pic>
      <p:sp>
        <p:nvSpPr>
          <p:cNvPr id="15365" name="TextBox 5"/>
          <p:cNvSpPr txBox="1">
            <a:spLocks noChangeArrowheads="1"/>
          </p:cNvSpPr>
          <p:nvPr/>
        </p:nvSpPr>
        <p:spPr bwMode="auto">
          <a:xfrm>
            <a:off x="0" y="6500813"/>
            <a:ext cx="3714750" cy="369887"/>
          </a:xfrm>
          <a:prstGeom prst="rect">
            <a:avLst/>
          </a:prstGeom>
          <a:noFill/>
          <a:ln w="9525">
            <a:noFill/>
            <a:miter lim="800000"/>
            <a:headEnd/>
            <a:tailEnd/>
          </a:ln>
        </p:spPr>
        <p:txBody>
          <a:bodyPr>
            <a:spAutoFit/>
          </a:bodyPr>
          <a:lstStyle/>
          <a:p>
            <a:pPr eaLnBrk="0" hangingPunct="0"/>
            <a:r>
              <a:rPr lang="en-GB" b="1">
                <a:solidFill>
                  <a:srgbClr val="002060"/>
                </a:solidFill>
                <a:latin typeface="Arial" charset="0"/>
                <a:ea typeface="ヒラギノ角ゴ Pro W3" pitchFamily="48" charset="-128"/>
              </a:rPr>
              <a:t>www.aidtransparency.net</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646363"/>
            <a:ext cx="8229600" cy="1143000"/>
          </a:xfrm>
        </p:spPr>
        <p:txBody>
          <a:bodyPr/>
          <a:lstStyle/>
          <a:p>
            <a:pPr eaLnBrk="1" hangingPunct="1"/>
            <a:r>
              <a:rPr lang="en-GB" b="1" smtClean="0">
                <a:latin typeface="Calibri" pitchFamily="34" charset="0"/>
              </a:rPr>
              <a:t>www.aidtransparency.net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3"/>
          <p:cNvSpPr>
            <a:spLocks noGrp="1" noChangeArrowheads="1"/>
          </p:cNvSpPr>
          <p:nvPr>
            <p:ph idx="4294967295"/>
          </p:nvPr>
        </p:nvSpPr>
        <p:spPr>
          <a:xfrm>
            <a:off x="214313" y="1214438"/>
            <a:ext cx="8229600" cy="5072062"/>
          </a:xfrm>
        </p:spPr>
        <p:txBody>
          <a:bodyPr/>
          <a:lstStyle/>
          <a:p>
            <a:pPr marL="609600" indent="-609600" eaLnBrk="1" hangingPunct="1">
              <a:lnSpc>
                <a:spcPct val="80000"/>
              </a:lnSpc>
              <a:buFontTx/>
              <a:buNone/>
              <a:defRPr/>
            </a:pPr>
            <a:endParaRPr lang="en-GB" sz="2400" dirty="0" smtClean="0"/>
          </a:p>
          <a:p>
            <a:pPr>
              <a:lnSpc>
                <a:spcPct val="90000"/>
              </a:lnSpc>
              <a:defRPr/>
            </a:pPr>
            <a:r>
              <a:rPr lang="en-GB" sz="2400" dirty="0" smtClean="0">
                <a:latin typeface="Calibri" pitchFamily="34" charset="0"/>
              </a:rPr>
              <a:t>Transparency should be an integral part of </a:t>
            </a:r>
            <a:r>
              <a:rPr lang="en-GB" sz="2400" i="1" dirty="0" smtClean="0">
                <a:latin typeface="Calibri" pitchFamily="34" charset="0"/>
              </a:rPr>
              <a:t>the ‘business model’ </a:t>
            </a:r>
            <a:r>
              <a:rPr lang="en-GB" sz="2400" dirty="0" smtClean="0">
                <a:latin typeface="Calibri" pitchFamily="34" charset="0"/>
              </a:rPr>
              <a:t>of development actors:</a:t>
            </a:r>
          </a:p>
          <a:p>
            <a:pPr lvl="1">
              <a:lnSpc>
                <a:spcPct val="90000"/>
              </a:lnSpc>
              <a:defRPr/>
            </a:pPr>
            <a:r>
              <a:rPr lang="en-GB" sz="2000" dirty="0" smtClean="0">
                <a:latin typeface="Calibri" pitchFamily="34" charset="0"/>
              </a:rPr>
              <a:t>Invest in advance in information management systems, which can meet the IATI standard</a:t>
            </a:r>
          </a:p>
          <a:p>
            <a:pPr lvl="1">
              <a:lnSpc>
                <a:spcPct val="90000"/>
              </a:lnSpc>
              <a:defRPr/>
            </a:pPr>
            <a:r>
              <a:rPr lang="en-GB" sz="2000" dirty="0" smtClean="0">
                <a:latin typeface="Calibri" pitchFamily="34" charset="0"/>
              </a:rPr>
              <a:t>Put in place the necessary internal quality assurance mechanisms to allow the publication of information in as close to real time as possible</a:t>
            </a:r>
          </a:p>
          <a:p>
            <a:pPr>
              <a:lnSpc>
                <a:spcPct val="90000"/>
              </a:lnSpc>
              <a:defRPr/>
            </a:pPr>
            <a:r>
              <a:rPr lang="en-GB" sz="2400" dirty="0" smtClean="0">
                <a:latin typeface="Calibri" pitchFamily="34" charset="0"/>
              </a:rPr>
              <a:t>Promote an organizational culture, which espouses transparency and accountability</a:t>
            </a:r>
          </a:p>
          <a:p>
            <a:pPr>
              <a:lnSpc>
                <a:spcPct val="90000"/>
              </a:lnSpc>
              <a:defRPr/>
            </a:pPr>
            <a:r>
              <a:rPr lang="en-GB" sz="2400" dirty="0" smtClean="0">
                <a:latin typeface="Calibri" pitchFamily="34" charset="0"/>
              </a:rPr>
              <a:t>Publish information and work with other actors to ensure that there is transparency all along the delivery chain – </a:t>
            </a:r>
            <a:r>
              <a:rPr lang="en-GB" sz="2400" i="1" dirty="0" smtClean="0">
                <a:latin typeface="Calibri" pitchFamily="34" charset="0"/>
              </a:rPr>
              <a:t>transparency of donors and multilaterals is good, but it is not enough – NGOs, SSC providers, private sector, </a:t>
            </a:r>
            <a:r>
              <a:rPr lang="en-GB" sz="2400" i="1" dirty="0" err="1" smtClean="0">
                <a:latin typeface="Calibri" pitchFamily="34" charset="0"/>
              </a:rPr>
              <a:t>GoV</a:t>
            </a:r>
            <a:r>
              <a:rPr lang="en-GB" sz="2400" i="1" dirty="0" smtClean="0">
                <a:latin typeface="Calibri" pitchFamily="34" charset="0"/>
              </a:rPr>
              <a:t> need to join </a:t>
            </a:r>
          </a:p>
          <a:p>
            <a:pPr>
              <a:lnSpc>
                <a:spcPct val="90000"/>
              </a:lnSpc>
              <a:buFontTx/>
              <a:buNone/>
              <a:defRPr/>
            </a:pPr>
            <a:endParaRPr lang="en-GB" dirty="0" smtClean="0">
              <a:latin typeface="Calibri" pitchFamily="34" charset="0"/>
            </a:endParaRPr>
          </a:p>
          <a:p>
            <a:pPr>
              <a:lnSpc>
                <a:spcPct val="90000"/>
              </a:lnSpc>
              <a:buFontTx/>
              <a:buNone/>
              <a:defRPr/>
            </a:pPr>
            <a:endParaRPr lang="en-GB" sz="2800" dirty="0" smtClean="0">
              <a:latin typeface="Calibri" pitchFamily="34" charset="0"/>
            </a:endParaRPr>
          </a:p>
          <a:p>
            <a:pPr>
              <a:lnSpc>
                <a:spcPct val="90000"/>
              </a:lnSpc>
              <a:buFontTx/>
              <a:buNone/>
              <a:defRPr/>
            </a:pPr>
            <a:r>
              <a:rPr lang="en-GB" sz="2800" dirty="0" smtClean="0">
                <a:latin typeface="Calibri" pitchFamily="34" charset="0"/>
              </a:rPr>
              <a:t> </a:t>
            </a:r>
          </a:p>
          <a:p>
            <a:pPr eaLnBrk="1" hangingPunct="1">
              <a:lnSpc>
                <a:spcPct val="80000"/>
              </a:lnSpc>
              <a:buFontTx/>
              <a:buNone/>
              <a:defRPr/>
            </a:pPr>
            <a:endParaRPr lang="en-GB" sz="2400" dirty="0" smtClean="0">
              <a:latin typeface="Calibri" pitchFamily="34" charset="0"/>
            </a:endParaRPr>
          </a:p>
        </p:txBody>
      </p:sp>
      <p:sp>
        <p:nvSpPr>
          <p:cNvPr id="16387" name="Title 1"/>
          <p:cNvSpPr txBox="1">
            <a:spLocks/>
          </p:cNvSpPr>
          <p:nvPr/>
        </p:nvSpPr>
        <p:spPr bwMode="auto">
          <a:xfrm>
            <a:off x="0" y="0"/>
            <a:ext cx="9144000" cy="1143000"/>
          </a:xfrm>
          <a:prstGeom prst="rect">
            <a:avLst/>
          </a:prstGeom>
          <a:solidFill>
            <a:srgbClr val="002060"/>
          </a:solidFill>
          <a:ln w="9525">
            <a:noFill/>
            <a:miter lim="800000"/>
            <a:headEnd/>
            <a:tailEnd/>
          </a:ln>
        </p:spPr>
        <p:txBody>
          <a:bodyPr anchor="ctr"/>
          <a:lstStyle/>
          <a:p>
            <a:pPr algn="ctr"/>
            <a:r>
              <a:rPr lang="en-GB" sz="3200" b="1">
                <a:solidFill>
                  <a:schemeClr val="bg1"/>
                </a:solidFill>
              </a:rPr>
              <a:t>Why improve aid transparency in the context of DRR and Recovery (2)?</a:t>
            </a:r>
            <a:endParaRPr lang="en-US" sz="3600" b="1">
              <a:solidFill>
                <a:schemeClr val="bg1"/>
              </a:solidFill>
            </a:endParaRPr>
          </a:p>
        </p:txBody>
      </p:sp>
      <p:pic>
        <p:nvPicPr>
          <p:cNvPr id="16388" name="Picture 1"/>
          <p:cNvPicPr>
            <a:picLocks noChangeAspect="1" noChangeArrowheads="1"/>
          </p:cNvPicPr>
          <p:nvPr/>
        </p:nvPicPr>
        <p:blipFill>
          <a:blip r:embed="rId3" cstate="print"/>
          <a:srcRect/>
          <a:stretch>
            <a:fillRect/>
          </a:stretch>
        </p:blipFill>
        <p:spPr bwMode="auto">
          <a:xfrm>
            <a:off x="6629400" y="5867400"/>
            <a:ext cx="2514600" cy="990600"/>
          </a:xfrm>
          <a:prstGeom prst="rect">
            <a:avLst/>
          </a:prstGeom>
          <a:noFill/>
          <a:ln w="9525">
            <a:noFill/>
            <a:miter lim="800000"/>
            <a:headEnd/>
            <a:tailEnd/>
          </a:ln>
        </p:spPr>
      </p:pic>
      <p:sp>
        <p:nvSpPr>
          <p:cNvPr id="16389" name="TextBox 5"/>
          <p:cNvSpPr txBox="1">
            <a:spLocks noChangeArrowheads="1"/>
          </p:cNvSpPr>
          <p:nvPr/>
        </p:nvSpPr>
        <p:spPr bwMode="auto">
          <a:xfrm>
            <a:off x="0" y="6500813"/>
            <a:ext cx="3714750" cy="369887"/>
          </a:xfrm>
          <a:prstGeom prst="rect">
            <a:avLst/>
          </a:prstGeom>
          <a:noFill/>
          <a:ln w="9525">
            <a:noFill/>
            <a:miter lim="800000"/>
            <a:headEnd/>
            <a:tailEnd/>
          </a:ln>
        </p:spPr>
        <p:txBody>
          <a:bodyPr>
            <a:spAutoFit/>
          </a:bodyPr>
          <a:lstStyle/>
          <a:p>
            <a:pPr eaLnBrk="0" hangingPunct="0"/>
            <a:r>
              <a:rPr lang="en-GB" b="1">
                <a:solidFill>
                  <a:srgbClr val="002060"/>
                </a:solidFill>
                <a:latin typeface="Arial" charset="0"/>
                <a:ea typeface="ヒラギノ角ゴ Pro W3" pitchFamily="48" charset="-128"/>
              </a:rPr>
              <a:t>www.aidtransparency.net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3"/>
          <p:cNvSpPr>
            <a:spLocks noGrp="1" noChangeArrowheads="1"/>
          </p:cNvSpPr>
          <p:nvPr>
            <p:ph idx="4294967295"/>
          </p:nvPr>
        </p:nvSpPr>
        <p:spPr>
          <a:xfrm>
            <a:off x="500063" y="1314450"/>
            <a:ext cx="8229600" cy="4829175"/>
          </a:xfrm>
        </p:spPr>
        <p:txBody>
          <a:bodyPr/>
          <a:lstStyle/>
          <a:p>
            <a:pPr marL="609600" indent="-609600" eaLnBrk="1" hangingPunct="1">
              <a:lnSpc>
                <a:spcPct val="80000"/>
              </a:lnSpc>
              <a:buFontTx/>
              <a:buNone/>
              <a:defRPr/>
            </a:pPr>
            <a:endParaRPr lang="en-GB" sz="2400" dirty="0" smtClean="0"/>
          </a:p>
          <a:p>
            <a:pPr marL="609600" indent="-609600">
              <a:lnSpc>
                <a:spcPct val="90000"/>
              </a:lnSpc>
              <a:defRPr/>
            </a:pPr>
            <a:r>
              <a:rPr lang="en-GB" sz="2400" dirty="0" smtClean="0">
                <a:latin typeface="Calibri" pitchFamily="34" charset="0"/>
              </a:rPr>
              <a:t>A global aid transparency standard </a:t>
            </a:r>
            <a:r>
              <a:rPr lang="en-GB" sz="2400" i="1" dirty="0" smtClean="0">
                <a:latin typeface="Calibri" pitchFamily="34" charset="0"/>
              </a:rPr>
              <a:t>across the spectrum of development actors</a:t>
            </a:r>
          </a:p>
          <a:p>
            <a:pPr marL="609600" indent="-609600">
              <a:lnSpc>
                <a:spcPct val="90000"/>
              </a:lnSpc>
              <a:defRPr/>
            </a:pPr>
            <a:r>
              <a:rPr lang="en-GB" sz="2400" dirty="0" smtClean="0">
                <a:latin typeface="Calibri" pitchFamily="34" charset="0"/>
              </a:rPr>
              <a:t>Publication of information </a:t>
            </a:r>
            <a:r>
              <a:rPr lang="en-GB" sz="2400" i="1" dirty="0" smtClean="0">
                <a:latin typeface="Calibri" pitchFamily="34" charset="0"/>
              </a:rPr>
              <a:t>at the agency and project level</a:t>
            </a:r>
            <a:r>
              <a:rPr lang="en-GB" sz="2400" dirty="0" smtClean="0">
                <a:latin typeface="Calibri" pitchFamily="34" charset="0"/>
              </a:rPr>
              <a:t>, </a:t>
            </a:r>
            <a:r>
              <a:rPr lang="en-GB" sz="2400" i="1" dirty="0" smtClean="0">
                <a:latin typeface="Calibri" pitchFamily="34" charset="0"/>
              </a:rPr>
              <a:t>ongoing and forward-looking data, results, documents &amp; conditions</a:t>
            </a:r>
            <a:r>
              <a:rPr lang="en-GB" sz="2400" dirty="0" smtClean="0">
                <a:latin typeface="Calibri" pitchFamily="34" charset="0"/>
              </a:rPr>
              <a:t> – builds on the CRS</a:t>
            </a:r>
          </a:p>
          <a:p>
            <a:pPr marL="609600" indent="-609600">
              <a:lnSpc>
                <a:spcPct val="90000"/>
              </a:lnSpc>
              <a:defRPr/>
            </a:pPr>
            <a:r>
              <a:rPr lang="en-GB" sz="2400" i="1" dirty="0" smtClean="0">
                <a:latin typeface="Calibri" pitchFamily="34" charset="0"/>
              </a:rPr>
              <a:t>Timeliness</a:t>
            </a:r>
            <a:r>
              <a:rPr lang="en-GB" sz="2400" dirty="0" smtClean="0">
                <a:latin typeface="Calibri" pitchFamily="34" charset="0"/>
              </a:rPr>
              <a:t>: publish as soon as possible and at minimum quarterly</a:t>
            </a:r>
          </a:p>
          <a:p>
            <a:pPr marL="609600" indent="-609600">
              <a:lnSpc>
                <a:spcPct val="90000"/>
              </a:lnSpc>
              <a:defRPr/>
            </a:pPr>
            <a:r>
              <a:rPr lang="en-GB" sz="2400" i="1" dirty="0" smtClean="0">
                <a:latin typeface="Calibri" pitchFamily="34" charset="0"/>
              </a:rPr>
              <a:t>Comparability of data</a:t>
            </a:r>
            <a:r>
              <a:rPr lang="en-GB" sz="2400" dirty="0" smtClean="0">
                <a:latin typeface="Calibri" pitchFamily="34" charset="0"/>
              </a:rPr>
              <a:t>: key requirement for any meaningful decision-making process</a:t>
            </a:r>
          </a:p>
          <a:p>
            <a:pPr marL="609600" indent="-609600">
              <a:lnSpc>
                <a:spcPct val="90000"/>
              </a:lnSpc>
              <a:defRPr/>
            </a:pPr>
            <a:r>
              <a:rPr lang="en-GB" sz="2400" i="1" dirty="0" smtClean="0">
                <a:latin typeface="Calibri" pitchFamily="34" charset="0"/>
              </a:rPr>
              <a:t>Open format</a:t>
            </a:r>
            <a:r>
              <a:rPr lang="en-GB" sz="2400" dirty="0" smtClean="0">
                <a:latin typeface="Calibri" pitchFamily="34" charset="0"/>
              </a:rPr>
              <a:t>: XML - machine readable and can be used for crowd sourcing (e.g. Kenya, Haiti), mashing up of data, etc.</a:t>
            </a:r>
          </a:p>
          <a:p>
            <a:pPr marL="609600" indent="-609600">
              <a:lnSpc>
                <a:spcPct val="90000"/>
              </a:lnSpc>
              <a:defRPr/>
            </a:pPr>
            <a:endParaRPr lang="en-GB" sz="2400" dirty="0" smtClean="0">
              <a:latin typeface="Calibri" pitchFamily="34" charset="0"/>
            </a:endParaRPr>
          </a:p>
          <a:p>
            <a:pPr lvl="1">
              <a:lnSpc>
                <a:spcPct val="90000"/>
              </a:lnSpc>
              <a:buFontTx/>
              <a:buNone/>
              <a:defRPr/>
            </a:pPr>
            <a:endParaRPr lang="en-GB" sz="2400" dirty="0" smtClean="0">
              <a:latin typeface="Calibri" pitchFamily="34" charset="0"/>
            </a:endParaRPr>
          </a:p>
          <a:p>
            <a:pPr marL="609600" indent="-609600" eaLnBrk="1" hangingPunct="1">
              <a:lnSpc>
                <a:spcPct val="80000"/>
              </a:lnSpc>
              <a:buFontTx/>
              <a:buNone/>
              <a:defRPr/>
            </a:pPr>
            <a:endParaRPr lang="en-GB" sz="2800" dirty="0" smtClean="0">
              <a:latin typeface="Calibri" pitchFamily="34" charset="0"/>
            </a:endParaRPr>
          </a:p>
          <a:p>
            <a:pPr eaLnBrk="1" hangingPunct="1">
              <a:lnSpc>
                <a:spcPct val="80000"/>
              </a:lnSpc>
              <a:buFontTx/>
              <a:buNone/>
              <a:defRPr/>
            </a:pPr>
            <a:endParaRPr lang="en-GB" sz="2400" dirty="0" smtClean="0">
              <a:latin typeface="Calibri" pitchFamily="34" charset="0"/>
            </a:endParaRPr>
          </a:p>
        </p:txBody>
      </p:sp>
      <p:sp>
        <p:nvSpPr>
          <p:cNvPr id="17411" name="Title 1"/>
          <p:cNvSpPr txBox="1">
            <a:spLocks/>
          </p:cNvSpPr>
          <p:nvPr/>
        </p:nvSpPr>
        <p:spPr bwMode="auto">
          <a:xfrm>
            <a:off x="0" y="0"/>
            <a:ext cx="9144000" cy="1143000"/>
          </a:xfrm>
          <a:prstGeom prst="rect">
            <a:avLst/>
          </a:prstGeom>
          <a:solidFill>
            <a:srgbClr val="002060"/>
          </a:solidFill>
          <a:ln w="9525">
            <a:noFill/>
            <a:miter lim="800000"/>
            <a:headEnd/>
            <a:tailEnd/>
          </a:ln>
        </p:spPr>
        <p:txBody>
          <a:bodyPr anchor="ctr"/>
          <a:lstStyle/>
          <a:p>
            <a:pPr algn="ctr"/>
            <a:r>
              <a:rPr lang="en-GB" sz="3600" b="1">
                <a:solidFill>
                  <a:schemeClr val="bg1"/>
                </a:solidFill>
              </a:rPr>
              <a:t>How can IATI help? (1)</a:t>
            </a:r>
            <a:endParaRPr lang="en-US" sz="3600" b="1">
              <a:solidFill>
                <a:schemeClr val="bg1"/>
              </a:solidFill>
            </a:endParaRPr>
          </a:p>
        </p:txBody>
      </p:sp>
      <p:pic>
        <p:nvPicPr>
          <p:cNvPr id="17412" name="Picture 1"/>
          <p:cNvPicPr>
            <a:picLocks noChangeAspect="1" noChangeArrowheads="1"/>
          </p:cNvPicPr>
          <p:nvPr/>
        </p:nvPicPr>
        <p:blipFill>
          <a:blip r:embed="rId3" cstate="print"/>
          <a:srcRect/>
          <a:stretch>
            <a:fillRect/>
          </a:stretch>
        </p:blipFill>
        <p:spPr bwMode="auto">
          <a:xfrm>
            <a:off x="6629400" y="5867400"/>
            <a:ext cx="2514600" cy="990600"/>
          </a:xfrm>
          <a:prstGeom prst="rect">
            <a:avLst/>
          </a:prstGeom>
          <a:noFill/>
          <a:ln w="9525">
            <a:noFill/>
            <a:miter lim="800000"/>
            <a:headEnd/>
            <a:tailEnd/>
          </a:ln>
        </p:spPr>
      </p:pic>
      <p:sp>
        <p:nvSpPr>
          <p:cNvPr id="17413" name="TextBox 5"/>
          <p:cNvSpPr txBox="1">
            <a:spLocks noChangeArrowheads="1"/>
          </p:cNvSpPr>
          <p:nvPr/>
        </p:nvSpPr>
        <p:spPr bwMode="auto">
          <a:xfrm>
            <a:off x="0" y="6500813"/>
            <a:ext cx="3714750" cy="369887"/>
          </a:xfrm>
          <a:prstGeom prst="rect">
            <a:avLst/>
          </a:prstGeom>
          <a:noFill/>
          <a:ln w="9525">
            <a:noFill/>
            <a:miter lim="800000"/>
            <a:headEnd/>
            <a:tailEnd/>
          </a:ln>
        </p:spPr>
        <p:txBody>
          <a:bodyPr>
            <a:spAutoFit/>
          </a:bodyPr>
          <a:lstStyle/>
          <a:p>
            <a:pPr eaLnBrk="0" hangingPunct="0"/>
            <a:r>
              <a:rPr lang="en-GB" b="1">
                <a:solidFill>
                  <a:srgbClr val="002060"/>
                </a:solidFill>
                <a:latin typeface="Arial" charset="0"/>
                <a:ea typeface="ヒラギノ角ゴ Pro W3" pitchFamily="48" charset="-128"/>
              </a:rPr>
              <a:t>www.aidtransparency.net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3"/>
          <p:cNvSpPr>
            <a:spLocks noGrp="1" noChangeArrowheads="1"/>
          </p:cNvSpPr>
          <p:nvPr>
            <p:ph idx="4294967295"/>
          </p:nvPr>
        </p:nvSpPr>
        <p:spPr>
          <a:xfrm>
            <a:off x="0" y="928688"/>
            <a:ext cx="9144000" cy="5500687"/>
          </a:xfrm>
        </p:spPr>
        <p:txBody>
          <a:bodyPr/>
          <a:lstStyle/>
          <a:p>
            <a:pPr marL="609600" indent="-609600" eaLnBrk="1" hangingPunct="1">
              <a:lnSpc>
                <a:spcPct val="80000"/>
              </a:lnSpc>
              <a:buFontTx/>
              <a:buNone/>
              <a:defRPr/>
            </a:pPr>
            <a:endParaRPr lang="en-GB" sz="2400" dirty="0" smtClean="0"/>
          </a:p>
          <a:p>
            <a:pPr marL="609600" indent="-609600">
              <a:lnSpc>
                <a:spcPct val="90000"/>
              </a:lnSpc>
              <a:defRPr/>
            </a:pPr>
            <a:r>
              <a:rPr lang="en-GB" sz="2400" i="1" dirty="0" smtClean="0">
                <a:latin typeface="Calibri" pitchFamily="34" charset="0"/>
              </a:rPr>
              <a:t>Sectors: </a:t>
            </a:r>
            <a:r>
              <a:rPr lang="en-GB" sz="2400" dirty="0" smtClean="0">
                <a:latin typeface="Calibri" pitchFamily="34" charset="0"/>
              </a:rPr>
              <a:t>donors publish according to their own sectors and for those reporting to the CRS – also the CRS purpose codes </a:t>
            </a:r>
            <a:r>
              <a:rPr lang="en-GB" sz="2400" i="1" dirty="0" smtClean="0">
                <a:latin typeface="Calibri" pitchFamily="34" charset="0"/>
              </a:rPr>
              <a:t>– it may require for DRR and recovery-specific guidance similar to the gender and other policy markers to improve DRR tracking</a:t>
            </a:r>
          </a:p>
          <a:p>
            <a:pPr marL="609600" indent="-609600">
              <a:lnSpc>
                <a:spcPct val="90000"/>
              </a:lnSpc>
              <a:buFontTx/>
              <a:buNone/>
              <a:defRPr/>
            </a:pPr>
            <a:endParaRPr lang="en-GB" sz="2400" dirty="0" smtClean="0">
              <a:latin typeface="Calibri" pitchFamily="34" charset="0"/>
            </a:endParaRPr>
          </a:p>
          <a:p>
            <a:pPr marL="609600" indent="-609600">
              <a:lnSpc>
                <a:spcPct val="90000"/>
              </a:lnSpc>
              <a:defRPr/>
            </a:pPr>
            <a:r>
              <a:rPr lang="en-GB" sz="2400" dirty="0" smtClean="0">
                <a:latin typeface="Calibri" pitchFamily="34" charset="0"/>
              </a:rPr>
              <a:t>Optional elements of the IATI standard such as </a:t>
            </a:r>
            <a:r>
              <a:rPr lang="en-GB" sz="2400" i="1" dirty="0" smtClean="0">
                <a:latin typeface="Calibri" pitchFamily="34" charset="0"/>
              </a:rPr>
              <a:t>geo-coding of project interventions</a:t>
            </a:r>
            <a:r>
              <a:rPr lang="en-GB" sz="2400" dirty="0" smtClean="0">
                <a:latin typeface="Calibri" pitchFamily="34" charset="0"/>
              </a:rPr>
              <a:t> will help with allocation decisions and better clarity on who does what where </a:t>
            </a:r>
          </a:p>
          <a:p>
            <a:pPr marL="609600" indent="-609600">
              <a:lnSpc>
                <a:spcPct val="90000"/>
              </a:lnSpc>
              <a:defRPr/>
            </a:pPr>
            <a:endParaRPr lang="en-GB" sz="2400" dirty="0" smtClean="0">
              <a:latin typeface="Calibri" pitchFamily="34" charset="0"/>
            </a:endParaRPr>
          </a:p>
          <a:p>
            <a:pPr marL="609600" indent="-609600">
              <a:lnSpc>
                <a:spcPct val="90000"/>
              </a:lnSpc>
              <a:defRPr/>
            </a:pPr>
            <a:r>
              <a:rPr lang="en-GB" sz="2400" i="1" dirty="0" smtClean="0">
                <a:latin typeface="Calibri" pitchFamily="34" charset="0"/>
              </a:rPr>
              <a:t>Publication of results</a:t>
            </a:r>
            <a:r>
              <a:rPr lang="en-GB" sz="2400" dirty="0" smtClean="0">
                <a:latin typeface="Calibri" pitchFamily="34" charset="0"/>
              </a:rPr>
              <a:t>, especially if done in a machine-readable format (optional), will help improve </a:t>
            </a:r>
            <a:r>
              <a:rPr lang="en-GB" sz="2400" i="1" dirty="0" smtClean="0">
                <a:latin typeface="Calibri" pitchFamily="34" charset="0"/>
              </a:rPr>
              <a:t>aid monitoring &amp; support impact assessments and beneficiary feedback</a:t>
            </a:r>
          </a:p>
          <a:p>
            <a:pPr lvl="1">
              <a:lnSpc>
                <a:spcPct val="90000"/>
              </a:lnSpc>
              <a:buFontTx/>
              <a:buNone/>
              <a:defRPr/>
            </a:pPr>
            <a:endParaRPr lang="en-GB" sz="2400" dirty="0" smtClean="0">
              <a:latin typeface="Calibri" pitchFamily="34" charset="0"/>
            </a:endParaRPr>
          </a:p>
          <a:p>
            <a:pPr marL="609600" indent="-609600" eaLnBrk="1" hangingPunct="1">
              <a:lnSpc>
                <a:spcPct val="80000"/>
              </a:lnSpc>
              <a:buFontTx/>
              <a:buNone/>
              <a:defRPr/>
            </a:pPr>
            <a:endParaRPr lang="en-GB" sz="2800" dirty="0" smtClean="0">
              <a:latin typeface="Calibri" pitchFamily="34" charset="0"/>
            </a:endParaRPr>
          </a:p>
          <a:p>
            <a:pPr eaLnBrk="1" hangingPunct="1">
              <a:lnSpc>
                <a:spcPct val="80000"/>
              </a:lnSpc>
              <a:buFontTx/>
              <a:buNone/>
              <a:defRPr/>
            </a:pPr>
            <a:endParaRPr lang="en-GB" sz="2400" dirty="0" smtClean="0">
              <a:latin typeface="Calibri" pitchFamily="34" charset="0"/>
            </a:endParaRPr>
          </a:p>
        </p:txBody>
      </p:sp>
      <p:sp>
        <p:nvSpPr>
          <p:cNvPr id="18435" name="Title 1"/>
          <p:cNvSpPr txBox="1">
            <a:spLocks/>
          </p:cNvSpPr>
          <p:nvPr/>
        </p:nvSpPr>
        <p:spPr bwMode="auto">
          <a:xfrm>
            <a:off x="0" y="0"/>
            <a:ext cx="9144000" cy="1143000"/>
          </a:xfrm>
          <a:prstGeom prst="rect">
            <a:avLst/>
          </a:prstGeom>
          <a:solidFill>
            <a:srgbClr val="002060"/>
          </a:solidFill>
          <a:ln w="9525">
            <a:noFill/>
            <a:miter lim="800000"/>
            <a:headEnd/>
            <a:tailEnd/>
          </a:ln>
        </p:spPr>
        <p:txBody>
          <a:bodyPr anchor="ctr"/>
          <a:lstStyle/>
          <a:p>
            <a:pPr algn="ctr"/>
            <a:r>
              <a:rPr lang="en-GB" sz="3600" b="1">
                <a:solidFill>
                  <a:schemeClr val="bg1"/>
                </a:solidFill>
              </a:rPr>
              <a:t>How can IATI help? (2)</a:t>
            </a:r>
            <a:endParaRPr lang="en-US" sz="3600" b="1">
              <a:solidFill>
                <a:schemeClr val="bg1"/>
              </a:solidFill>
            </a:endParaRPr>
          </a:p>
        </p:txBody>
      </p:sp>
      <p:pic>
        <p:nvPicPr>
          <p:cNvPr id="18436" name="Picture 1"/>
          <p:cNvPicPr>
            <a:picLocks noChangeAspect="1" noChangeArrowheads="1"/>
          </p:cNvPicPr>
          <p:nvPr/>
        </p:nvPicPr>
        <p:blipFill>
          <a:blip r:embed="rId3" cstate="print"/>
          <a:srcRect/>
          <a:stretch>
            <a:fillRect/>
          </a:stretch>
        </p:blipFill>
        <p:spPr bwMode="auto">
          <a:xfrm>
            <a:off x="6629400" y="5867400"/>
            <a:ext cx="2514600" cy="990600"/>
          </a:xfrm>
          <a:prstGeom prst="rect">
            <a:avLst/>
          </a:prstGeom>
          <a:noFill/>
          <a:ln w="9525">
            <a:noFill/>
            <a:miter lim="800000"/>
            <a:headEnd/>
            <a:tailEnd/>
          </a:ln>
        </p:spPr>
      </p:pic>
      <p:sp>
        <p:nvSpPr>
          <p:cNvPr id="18437" name="TextBox 5"/>
          <p:cNvSpPr txBox="1">
            <a:spLocks noChangeArrowheads="1"/>
          </p:cNvSpPr>
          <p:nvPr/>
        </p:nvSpPr>
        <p:spPr bwMode="auto">
          <a:xfrm>
            <a:off x="0" y="6500813"/>
            <a:ext cx="3714750" cy="369887"/>
          </a:xfrm>
          <a:prstGeom prst="rect">
            <a:avLst/>
          </a:prstGeom>
          <a:noFill/>
          <a:ln w="9525">
            <a:noFill/>
            <a:miter lim="800000"/>
            <a:headEnd/>
            <a:tailEnd/>
          </a:ln>
        </p:spPr>
        <p:txBody>
          <a:bodyPr>
            <a:spAutoFit/>
          </a:bodyPr>
          <a:lstStyle/>
          <a:p>
            <a:pPr eaLnBrk="0" hangingPunct="0"/>
            <a:r>
              <a:rPr lang="en-GB" b="1">
                <a:solidFill>
                  <a:srgbClr val="002060"/>
                </a:solidFill>
                <a:latin typeface="Arial" charset="0"/>
                <a:ea typeface="ヒラギノ角ゴ Pro W3" pitchFamily="48" charset="-128"/>
              </a:rPr>
              <a:t>www.aidtransparency.net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3"/>
          <p:cNvSpPr>
            <a:spLocks noGrp="1" noChangeArrowheads="1"/>
          </p:cNvSpPr>
          <p:nvPr>
            <p:ph idx="4294967295"/>
          </p:nvPr>
        </p:nvSpPr>
        <p:spPr>
          <a:xfrm>
            <a:off x="500063" y="928688"/>
            <a:ext cx="8229600" cy="4829175"/>
          </a:xfrm>
        </p:spPr>
        <p:txBody>
          <a:bodyPr/>
          <a:lstStyle/>
          <a:p>
            <a:pPr marL="609600" indent="-609600" eaLnBrk="1" hangingPunct="1">
              <a:lnSpc>
                <a:spcPct val="80000"/>
              </a:lnSpc>
              <a:buFontTx/>
              <a:buNone/>
              <a:defRPr/>
            </a:pPr>
            <a:endParaRPr lang="en-GB" sz="2400" dirty="0" smtClean="0"/>
          </a:p>
          <a:p>
            <a:pPr>
              <a:lnSpc>
                <a:spcPct val="90000"/>
              </a:lnSpc>
              <a:spcBef>
                <a:spcPts val="600"/>
              </a:spcBef>
              <a:buClr>
                <a:schemeClr val="tx2"/>
              </a:buClr>
              <a:defRPr/>
            </a:pPr>
            <a:r>
              <a:rPr lang="en-GB" sz="2400" i="1" dirty="0" smtClean="0">
                <a:latin typeface="Calibri" pitchFamily="34" charset="0"/>
                <a:cs typeface="Calibri" pitchFamily="34" charset="0"/>
              </a:rPr>
              <a:t>Duplicate the work of the CRS </a:t>
            </a:r>
            <a:r>
              <a:rPr lang="en-GB" sz="2400" dirty="0" smtClean="0">
                <a:latin typeface="Calibri" pitchFamily="34" charset="0"/>
                <a:cs typeface="Calibri" pitchFamily="34" charset="0"/>
              </a:rPr>
              <a:t>– which is designed for a  specific purpose </a:t>
            </a:r>
          </a:p>
          <a:p>
            <a:pPr>
              <a:lnSpc>
                <a:spcPct val="90000"/>
              </a:lnSpc>
              <a:spcBef>
                <a:spcPts val="600"/>
              </a:spcBef>
              <a:buClr>
                <a:schemeClr val="tx2"/>
              </a:buClr>
              <a:buFontTx/>
              <a:buNone/>
              <a:defRPr/>
            </a:pPr>
            <a:endParaRPr lang="en-GB" sz="2400" dirty="0" smtClean="0">
              <a:latin typeface="Calibri" pitchFamily="34" charset="0"/>
              <a:cs typeface="Calibri" pitchFamily="34" charset="0"/>
            </a:endParaRPr>
          </a:p>
          <a:p>
            <a:pPr>
              <a:lnSpc>
                <a:spcPct val="90000"/>
              </a:lnSpc>
              <a:spcBef>
                <a:spcPts val="600"/>
              </a:spcBef>
              <a:buClr>
                <a:schemeClr val="tx2"/>
              </a:buClr>
              <a:defRPr/>
            </a:pPr>
            <a:r>
              <a:rPr lang="en-GB" sz="2400" i="1" dirty="0" smtClean="0">
                <a:latin typeface="Calibri" pitchFamily="34" charset="0"/>
                <a:cs typeface="Calibri" pitchFamily="34" charset="0"/>
              </a:rPr>
              <a:t>Create a parallel set of definitions and classifications </a:t>
            </a:r>
            <a:r>
              <a:rPr lang="en-GB" sz="2400" dirty="0" smtClean="0">
                <a:latin typeface="Calibri" pitchFamily="34" charset="0"/>
                <a:cs typeface="Calibri" pitchFamily="34" charset="0"/>
              </a:rPr>
              <a:t>- this work will only take place where no existing classifications exist </a:t>
            </a:r>
          </a:p>
          <a:p>
            <a:pPr>
              <a:lnSpc>
                <a:spcPct val="90000"/>
              </a:lnSpc>
              <a:spcBef>
                <a:spcPts val="600"/>
              </a:spcBef>
              <a:buClr>
                <a:schemeClr val="tx2"/>
              </a:buClr>
              <a:buFontTx/>
              <a:buNone/>
              <a:defRPr/>
            </a:pPr>
            <a:endParaRPr lang="en-GB" sz="2400" dirty="0" smtClean="0">
              <a:latin typeface="Calibri" pitchFamily="34" charset="0"/>
              <a:cs typeface="Calibri" pitchFamily="34" charset="0"/>
            </a:endParaRPr>
          </a:p>
          <a:p>
            <a:pPr>
              <a:lnSpc>
                <a:spcPct val="90000"/>
              </a:lnSpc>
              <a:spcBef>
                <a:spcPts val="600"/>
              </a:spcBef>
              <a:buClr>
                <a:schemeClr val="tx2"/>
              </a:buClr>
              <a:defRPr/>
            </a:pPr>
            <a:r>
              <a:rPr lang="en-GB" sz="2400" i="1" dirty="0" smtClean="0">
                <a:latin typeface="Calibri" pitchFamily="34" charset="0"/>
                <a:cs typeface="Calibri" pitchFamily="34" charset="0"/>
              </a:rPr>
              <a:t>Design a new database </a:t>
            </a:r>
            <a:r>
              <a:rPr lang="en-GB" sz="2400" dirty="0" smtClean="0">
                <a:latin typeface="Calibri" pitchFamily="34" charset="0"/>
                <a:cs typeface="Calibri" pitchFamily="34" charset="0"/>
              </a:rPr>
              <a:t>– one database cannot meet all needs </a:t>
            </a:r>
          </a:p>
          <a:p>
            <a:pPr>
              <a:lnSpc>
                <a:spcPct val="90000"/>
              </a:lnSpc>
              <a:spcBef>
                <a:spcPts val="600"/>
              </a:spcBef>
              <a:buClr>
                <a:schemeClr val="tx2"/>
              </a:buClr>
              <a:buFontTx/>
              <a:buNone/>
              <a:defRPr/>
            </a:pPr>
            <a:endParaRPr lang="en-GB" sz="2400" dirty="0" smtClean="0">
              <a:latin typeface="Calibri" pitchFamily="34" charset="0"/>
              <a:cs typeface="Calibri" pitchFamily="34" charset="0"/>
            </a:endParaRPr>
          </a:p>
          <a:p>
            <a:pPr>
              <a:lnSpc>
                <a:spcPct val="90000"/>
              </a:lnSpc>
              <a:spcBef>
                <a:spcPts val="600"/>
              </a:spcBef>
              <a:buClr>
                <a:schemeClr val="tx2"/>
              </a:buClr>
              <a:defRPr/>
            </a:pPr>
            <a:r>
              <a:rPr lang="en-GB" sz="2400" i="1" dirty="0" smtClean="0">
                <a:latin typeface="Calibri" pitchFamily="34" charset="0"/>
                <a:cs typeface="Calibri" pitchFamily="34" charset="0"/>
              </a:rPr>
              <a:t>Strengthen partner country transparency </a:t>
            </a:r>
            <a:r>
              <a:rPr lang="en-GB" sz="2400" dirty="0" smtClean="0">
                <a:latin typeface="Calibri" pitchFamily="34" charset="0"/>
                <a:cs typeface="Calibri" pitchFamily="34" charset="0"/>
              </a:rPr>
              <a:t>– this is important work, but is taking place elsewhere </a:t>
            </a:r>
          </a:p>
          <a:p>
            <a:pPr marL="609600" indent="-609600" eaLnBrk="1" hangingPunct="1">
              <a:lnSpc>
                <a:spcPct val="80000"/>
              </a:lnSpc>
              <a:buFontTx/>
              <a:buNone/>
              <a:defRPr/>
            </a:pPr>
            <a:endParaRPr lang="en-GB" sz="2800" dirty="0" smtClean="0">
              <a:latin typeface="Calibri" pitchFamily="34" charset="0"/>
            </a:endParaRPr>
          </a:p>
          <a:p>
            <a:pPr eaLnBrk="1" hangingPunct="1">
              <a:lnSpc>
                <a:spcPct val="80000"/>
              </a:lnSpc>
              <a:buFontTx/>
              <a:buNone/>
              <a:defRPr/>
            </a:pPr>
            <a:endParaRPr lang="en-GB" sz="2400" dirty="0" smtClean="0">
              <a:latin typeface="Calibri" pitchFamily="34" charset="0"/>
            </a:endParaRPr>
          </a:p>
        </p:txBody>
      </p:sp>
      <p:sp>
        <p:nvSpPr>
          <p:cNvPr id="19459" name="Title 1"/>
          <p:cNvSpPr txBox="1">
            <a:spLocks/>
          </p:cNvSpPr>
          <p:nvPr/>
        </p:nvSpPr>
        <p:spPr bwMode="auto">
          <a:xfrm>
            <a:off x="0" y="0"/>
            <a:ext cx="9144000" cy="1143000"/>
          </a:xfrm>
          <a:prstGeom prst="rect">
            <a:avLst/>
          </a:prstGeom>
          <a:solidFill>
            <a:srgbClr val="002060"/>
          </a:solidFill>
          <a:ln w="9525">
            <a:noFill/>
            <a:miter lim="800000"/>
            <a:headEnd/>
            <a:tailEnd/>
          </a:ln>
        </p:spPr>
        <p:txBody>
          <a:bodyPr anchor="ctr"/>
          <a:lstStyle/>
          <a:p>
            <a:pPr algn="ctr"/>
            <a:r>
              <a:rPr lang="en-GB" sz="3600" b="1">
                <a:solidFill>
                  <a:schemeClr val="bg1"/>
                </a:solidFill>
              </a:rPr>
              <a:t>What IATI will </a:t>
            </a:r>
            <a:r>
              <a:rPr lang="en-GB" sz="3600" b="1" i="1" u="sng">
                <a:solidFill>
                  <a:schemeClr val="bg1"/>
                </a:solidFill>
              </a:rPr>
              <a:t>not </a:t>
            </a:r>
            <a:r>
              <a:rPr lang="en-GB" sz="3600" b="1">
                <a:solidFill>
                  <a:schemeClr val="bg1"/>
                </a:solidFill>
              </a:rPr>
              <a:t>do? </a:t>
            </a:r>
            <a:endParaRPr lang="en-US" sz="3600" b="1">
              <a:solidFill>
                <a:schemeClr val="bg1"/>
              </a:solidFill>
            </a:endParaRPr>
          </a:p>
        </p:txBody>
      </p:sp>
      <p:pic>
        <p:nvPicPr>
          <p:cNvPr id="19460" name="Picture 1"/>
          <p:cNvPicPr>
            <a:picLocks noChangeAspect="1" noChangeArrowheads="1"/>
          </p:cNvPicPr>
          <p:nvPr/>
        </p:nvPicPr>
        <p:blipFill>
          <a:blip r:embed="rId3" cstate="print"/>
          <a:srcRect/>
          <a:stretch>
            <a:fillRect/>
          </a:stretch>
        </p:blipFill>
        <p:spPr bwMode="auto">
          <a:xfrm>
            <a:off x="6629400" y="5867400"/>
            <a:ext cx="2514600" cy="990600"/>
          </a:xfrm>
          <a:prstGeom prst="rect">
            <a:avLst/>
          </a:prstGeom>
          <a:noFill/>
          <a:ln w="9525">
            <a:noFill/>
            <a:miter lim="800000"/>
            <a:headEnd/>
            <a:tailEnd/>
          </a:ln>
        </p:spPr>
      </p:pic>
      <p:sp>
        <p:nvSpPr>
          <p:cNvPr id="19461" name="TextBox 5"/>
          <p:cNvSpPr txBox="1">
            <a:spLocks noChangeArrowheads="1"/>
          </p:cNvSpPr>
          <p:nvPr/>
        </p:nvSpPr>
        <p:spPr bwMode="auto">
          <a:xfrm>
            <a:off x="0" y="6500813"/>
            <a:ext cx="3714750" cy="369887"/>
          </a:xfrm>
          <a:prstGeom prst="rect">
            <a:avLst/>
          </a:prstGeom>
          <a:noFill/>
          <a:ln w="9525">
            <a:noFill/>
            <a:miter lim="800000"/>
            <a:headEnd/>
            <a:tailEnd/>
          </a:ln>
        </p:spPr>
        <p:txBody>
          <a:bodyPr>
            <a:spAutoFit/>
          </a:bodyPr>
          <a:lstStyle/>
          <a:p>
            <a:pPr eaLnBrk="0" hangingPunct="0"/>
            <a:r>
              <a:rPr lang="en-GB" b="1">
                <a:solidFill>
                  <a:srgbClr val="002060"/>
                </a:solidFill>
                <a:latin typeface="Arial" charset="0"/>
                <a:ea typeface="ヒラギノ角ゴ Pro W3" pitchFamily="48" charset="-128"/>
              </a:rPr>
              <a:t>www.aidtransparency.net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3"/>
          <p:cNvSpPr>
            <a:spLocks noGrp="1" noChangeArrowheads="1"/>
          </p:cNvSpPr>
          <p:nvPr>
            <p:ph idx="4294967295"/>
          </p:nvPr>
        </p:nvSpPr>
        <p:spPr>
          <a:xfrm>
            <a:off x="500063" y="1357313"/>
            <a:ext cx="8229600" cy="4829175"/>
          </a:xfrm>
        </p:spPr>
        <p:txBody>
          <a:bodyPr/>
          <a:lstStyle/>
          <a:p>
            <a:pPr marL="609600" indent="-609600" eaLnBrk="1" hangingPunct="1">
              <a:lnSpc>
                <a:spcPct val="80000"/>
              </a:lnSpc>
              <a:buFontTx/>
              <a:buNone/>
            </a:pPr>
            <a:endParaRPr lang="en-GB" sz="2400" smtClean="0"/>
          </a:p>
          <a:p>
            <a:pPr marL="609600" indent="-609600" algn="ctr" eaLnBrk="1" hangingPunct="1">
              <a:lnSpc>
                <a:spcPct val="80000"/>
              </a:lnSpc>
              <a:buFontTx/>
              <a:buNone/>
            </a:pPr>
            <a:r>
              <a:rPr lang="en-GB" sz="2800" smtClean="0">
                <a:latin typeface="Calibri" pitchFamily="34" charset="0"/>
              </a:rPr>
              <a:t>A four-part standard for publishing aid information:</a:t>
            </a:r>
          </a:p>
          <a:p>
            <a:pPr marL="609600" indent="-609600" algn="ctr" eaLnBrk="1" hangingPunct="1">
              <a:lnSpc>
                <a:spcPct val="80000"/>
              </a:lnSpc>
              <a:buFontTx/>
              <a:buNone/>
            </a:pPr>
            <a:r>
              <a:rPr lang="en-GB" sz="2800" smtClean="0">
                <a:latin typeface="Calibri" pitchFamily="34" charset="0"/>
                <a:hlinkClick r:id="rId3"/>
              </a:rPr>
              <a:t>http://iatistandard.org/</a:t>
            </a:r>
            <a:endParaRPr lang="en-GB" sz="2800" smtClean="0">
              <a:latin typeface="Calibri" pitchFamily="34" charset="0"/>
            </a:endParaRPr>
          </a:p>
          <a:p>
            <a:pPr marL="609600" indent="-609600" eaLnBrk="1" hangingPunct="1">
              <a:lnSpc>
                <a:spcPct val="80000"/>
              </a:lnSpc>
              <a:buFontTx/>
              <a:buNone/>
            </a:pPr>
            <a:endParaRPr lang="en-GB" sz="2800" smtClean="0">
              <a:latin typeface="Calibri" pitchFamily="34" charset="0"/>
            </a:endParaRPr>
          </a:p>
          <a:p>
            <a:pPr marL="609600" indent="-609600" eaLnBrk="1" hangingPunct="1">
              <a:lnSpc>
                <a:spcPct val="80000"/>
              </a:lnSpc>
              <a:buFontTx/>
              <a:buAutoNum type="arabicPeriod"/>
            </a:pPr>
            <a:r>
              <a:rPr lang="en-GB" sz="2800" smtClean="0">
                <a:latin typeface="Calibri" pitchFamily="34" charset="0"/>
              </a:rPr>
              <a:t>Scope of what will be published</a:t>
            </a:r>
          </a:p>
          <a:p>
            <a:pPr marL="609600" indent="-609600" eaLnBrk="1" hangingPunct="1">
              <a:lnSpc>
                <a:spcPct val="80000"/>
              </a:lnSpc>
              <a:buFontTx/>
              <a:buAutoNum type="arabicPeriod"/>
            </a:pPr>
            <a:endParaRPr lang="en-GB" sz="2800" smtClean="0">
              <a:latin typeface="Calibri" pitchFamily="34" charset="0"/>
            </a:endParaRPr>
          </a:p>
          <a:p>
            <a:pPr marL="609600" indent="-609600" eaLnBrk="1" hangingPunct="1">
              <a:lnSpc>
                <a:spcPct val="80000"/>
              </a:lnSpc>
              <a:buFontTx/>
              <a:buAutoNum type="arabicPeriod"/>
            </a:pPr>
            <a:r>
              <a:rPr lang="en-GB" sz="2800" smtClean="0">
                <a:latin typeface="Calibri" pitchFamily="34" charset="0"/>
              </a:rPr>
              <a:t>Common definitions for sharing information</a:t>
            </a:r>
          </a:p>
          <a:p>
            <a:pPr marL="609600" indent="-609600" eaLnBrk="1" hangingPunct="1">
              <a:lnSpc>
                <a:spcPct val="80000"/>
              </a:lnSpc>
              <a:buFontTx/>
              <a:buAutoNum type="arabicPeriod"/>
            </a:pPr>
            <a:endParaRPr lang="en-GB" sz="2800" smtClean="0">
              <a:latin typeface="Calibri" pitchFamily="34" charset="0"/>
            </a:endParaRPr>
          </a:p>
          <a:p>
            <a:pPr marL="609600" indent="-609600" eaLnBrk="1" hangingPunct="1">
              <a:lnSpc>
                <a:spcPct val="80000"/>
              </a:lnSpc>
              <a:buFontTx/>
              <a:buAutoNum type="arabicPeriod"/>
            </a:pPr>
            <a:r>
              <a:rPr lang="en-GB" sz="2800" smtClean="0">
                <a:latin typeface="Calibri" pitchFamily="34" charset="0"/>
              </a:rPr>
              <a:t>Framework for implementation</a:t>
            </a:r>
          </a:p>
          <a:p>
            <a:pPr marL="609600" indent="-609600" eaLnBrk="1" hangingPunct="1">
              <a:lnSpc>
                <a:spcPct val="80000"/>
              </a:lnSpc>
              <a:buFontTx/>
              <a:buAutoNum type="arabicPeriod"/>
            </a:pPr>
            <a:endParaRPr lang="en-GB" sz="2800" smtClean="0">
              <a:latin typeface="Calibri" pitchFamily="34" charset="0"/>
            </a:endParaRPr>
          </a:p>
          <a:p>
            <a:pPr marL="609600" indent="-609600" eaLnBrk="1" hangingPunct="1">
              <a:lnSpc>
                <a:spcPct val="80000"/>
              </a:lnSpc>
              <a:buFontTx/>
              <a:buAutoNum type="arabicPeriod"/>
            </a:pPr>
            <a:r>
              <a:rPr lang="en-GB" sz="2800" smtClean="0">
                <a:latin typeface="Calibri" pitchFamily="34" charset="0"/>
              </a:rPr>
              <a:t>Common electronic data format</a:t>
            </a:r>
          </a:p>
          <a:p>
            <a:pPr marL="609600" indent="-609600" eaLnBrk="1" hangingPunct="1">
              <a:lnSpc>
                <a:spcPct val="80000"/>
              </a:lnSpc>
              <a:buFontTx/>
              <a:buNone/>
            </a:pPr>
            <a:endParaRPr lang="en-GB" sz="2400" smtClean="0">
              <a:latin typeface="Calibri" pitchFamily="34" charset="0"/>
            </a:endParaRPr>
          </a:p>
        </p:txBody>
      </p:sp>
      <p:sp>
        <p:nvSpPr>
          <p:cNvPr id="4" name="Title 1"/>
          <p:cNvSpPr txBox="1">
            <a:spLocks/>
          </p:cNvSpPr>
          <p:nvPr/>
        </p:nvSpPr>
        <p:spPr>
          <a:xfrm>
            <a:off x="0" y="0"/>
            <a:ext cx="9144000" cy="1143000"/>
          </a:xfrm>
          <a:prstGeom prst="rect">
            <a:avLst/>
          </a:prstGeom>
          <a:solidFill>
            <a:srgbClr val="002060"/>
          </a:solidFill>
        </p:spPr>
        <p:txBody>
          <a:bodyPr anchor="ctr"/>
          <a:lstStyle/>
          <a:p>
            <a:pPr algn="ctr" fontAlgn="auto">
              <a:spcAft>
                <a:spcPts val="0"/>
              </a:spcAft>
              <a:defRPr/>
            </a:pPr>
            <a:r>
              <a:rPr lang="en-GB" sz="3600" b="1" dirty="0">
                <a:solidFill>
                  <a:schemeClr val="bg1"/>
                </a:solidFill>
              </a:rPr>
              <a:t>The IATI Standard</a:t>
            </a:r>
            <a:endParaRPr lang="en-US" sz="3600" dirty="0">
              <a:solidFill>
                <a:schemeClr val="bg1"/>
              </a:solidFill>
              <a:latin typeface="+mj-lt"/>
              <a:ea typeface="+mj-ea"/>
              <a:cs typeface="+mj-cs"/>
            </a:endParaRPr>
          </a:p>
        </p:txBody>
      </p:sp>
      <p:pic>
        <p:nvPicPr>
          <p:cNvPr id="20484" name="Picture 1"/>
          <p:cNvPicPr>
            <a:picLocks noChangeAspect="1" noChangeArrowheads="1"/>
          </p:cNvPicPr>
          <p:nvPr/>
        </p:nvPicPr>
        <p:blipFill>
          <a:blip r:embed="rId4" cstate="print"/>
          <a:srcRect/>
          <a:stretch>
            <a:fillRect/>
          </a:stretch>
        </p:blipFill>
        <p:spPr bwMode="auto">
          <a:xfrm>
            <a:off x="6629400" y="5867400"/>
            <a:ext cx="2514600" cy="990600"/>
          </a:xfrm>
          <a:prstGeom prst="rect">
            <a:avLst/>
          </a:prstGeom>
          <a:noFill/>
          <a:ln w="9525">
            <a:noFill/>
            <a:miter lim="800000"/>
            <a:headEnd/>
            <a:tailEnd/>
          </a:ln>
        </p:spPr>
      </p:pic>
      <p:sp>
        <p:nvSpPr>
          <p:cNvPr id="20485" name="TextBox 5"/>
          <p:cNvSpPr txBox="1">
            <a:spLocks noChangeArrowheads="1"/>
          </p:cNvSpPr>
          <p:nvPr/>
        </p:nvSpPr>
        <p:spPr bwMode="auto">
          <a:xfrm>
            <a:off x="0" y="6500813"/>
            <a:ext cx="3714750" cy="369887"/>
          </a:xfrm>
          <a:prstGeom prst="rect">
            <a:avLst/>
          </a:prstGeom>
          <a:noFill/>
          <a:ln w="9525">
            <a:noFill/>
            <a:miter lim="800000"/>
            <a:headEnd/>
            <a:tailEnd/>
          </a:ln>
        </p:spPr>
        <p:txBody>
          <a:bodyPr>
            <a:spAutoFit/>
          </a:bodyPr>
          <a:lstStyle/>
          <a:p>
            <a:pPr eaLnBrk="0" hangingPunct="0"/>
            <a:r>
              <a:rPr lang="en-GB" b="1">
                <a:solidFill>
                  <a:srgbClr val="002060"/>
                </a:solidFill>
                <a:latin typeface="Arial" charset="0"/>
                <a:ea typeface="ヒラギノ角ゴ Pro W3" pitchFamily="48" charset="-128"/>
              </a:rPr>
              <a:t>www.aidtransparency.net</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3"/>
          <p:cNvSpPr>
            <a:spLocks noGrp="1" noChangeArrowheads="1"/>
          </p:cNvSpPr>
          <p:nvPr>
            <p:ph idx="4294967295"/>
          </p:nvPr>
        </p:nvSpPr>
        <p:spPr>
          <a:xfrm>
            <a:off x="500063" y="1357313"/>
            <a:ext cx="8229600" cy="4829175"/>
          </a:xfrm>
        </p:spPr>
        <p:txBody>
          <a:bodyPr/>
          <a:lstStyle/>
          <a:p>
            <a:pPr marL="609600" indent="-609600" eaLnBrk="1" hangingPunct="1">
              <a:lnSpc>
                <a:spcPct val="80000"/>
              </a:lnSpc>
            </a:pPr>
            <a:r>
              <a:rPr lang="en-GB" sz="2800" smtClean="0">
                <a:latin typeface="Calibri" pitchFamily="34" charset="0"/>
                <a:cs typeface="Calibri" pitchFamily="34" charset="0"/>
              </a:rPr>
              <a:t>Project level information</a:t>
            </a:r>
          </a:p>
          <a:p>
            <a:pPr marL="1009650" lvl="1" indent="-609600" eaLnBrk="1" hangingPunct="1">
              <a:lnSpc>
                <a:spcPct val="80000"/>
              </a:lnSpc>
            </a:pPr>
            <a:r>
              <a:rPr lang="en-GB" sz="2400" smtClean="0">
                <a:latin typeface="Calibri" pitchFamily="34" charset="0"/>
                <a:cs typeface="Calibri" pitchFamily="34" charset="0"/>
              </a:rPr>
              <a:t>Project details</a:t>
            </a:r>
          </a:p>
          <a:p>
            <a:pPr marL="1009650" lvl="1" indent="-609600" eaLnBrk="1" hangingPunct="1">
              <a:lnSpc>
                <a:spcPct val="80000"/>
              </a:lnSpc>
            </a:pPr>
            <a:r>
              <a:rPr lang="en-GB" sz="2400" smtClean="0">
                <a:latin typeface="Calibri" pitchFamily="34" charset="0"/>
                <a:cs typeface="Calibri" pitchFamily="34" charset="0"/>
              </a:rPr>
              <a:t>Financial information</a:t>
            </a:r>
          </a:p>
          <a:p>
            <a:pPr marL="1009650" lvl="1" indent="-609600" eaLnBrk="1" hangingPunct="1">
              <a:lnSpc>
                <a:spcPct val="80000"/>
              </a:lnSpc>
            </a:pPr>
            <a:r>
              <a:rPr lang="en-GB" sz="2400" smtClean="0">
                <a:latin typeface="Calibri" pitchFamily="34" charset="0"/>
                <a:cs typeface="Calibri" pitchFamily="34" charset="0"/>
              </a:rPr>
              <a:t>Indicators, Targets and Outcomes</a:t>
            </a:r>
          </a:p>
          <a:p>
            <a:pPr marL="1009650" lvl="1" indent="-609600" eaLnBrk="1" hangingPunct="1">
              <a:lnSpc>
                <a:spcPct val="80000"/>
              </a:lnSpc>
            </a:pPr>
            <a:r>
              <a:rPr lang="en-GB" sz="2400" smtClean="0">
                <a:latin typeface="Calibri" pitchFamily="34" charset="0"/>
                <a:cs typeface="Calibri" pitchFamily="34" charset="0"/>
              </a:rPr>
              <a:t>Project documentation</a:t>
            </a:r>
          </a:p>
          <a:p>
            <a:pPr marL="1009650" lvl="1" indent="-609600" eaLnBrk="1" hangingPunct="1">
              <a:lnSpc>
                <a:spcPct val="80000"/>
              </a:lnSpc>
            </a:pPr>
            <a:endParaRPr lang="en-GB" sz="2400" smtClean="0">
              <a:latin typeface="Calibri" pitchFamily="34" charset="0"/>
              <a:cs typeface="Calibri" pitchFamily="34" charset="0"/>
            </a:endParaRPr>
          </a:p>
          <a:p>
            <a:pPr marL="609600" indent="-609600" eaLnBrk="1" hangingPunct="1">
              <a:lnSpc>
                <a:spcPct val="80000"/>
              </a:lnSpc>
            </a:pPr>
            <a:r>
              <a:rPr lang="en-GB" sz="2800" smtClean="0">
                <a:latin typeface="Calibri" pitchFamily="34" charset="0"/>
                <a:cs typeface="Calibri" pitchFamily="34" charset="0"/>
              </a:rPr>
              <a:t>Forward  planning budgets</a:t>
            </a:r>
          </a:p>
          <a:p>
            <a:pPr marL="1009650" lvl="1" indent="-609600" eaLnBrk="1" hangingPunct="1">
              <a:lnSpc>
                <a:spcPct val="80000"/>
              </a:lnSpc>
            </a:pPr>
            <a:r>
              <a:rPr lang="en-GB" sz="2400" smtClean="0">
                <a:latin typeface="Calibri" pitchFamily="34" charset="0"/>
                <a:cs typeface="Calibri" pitchFamily="34" charset="0"/>
              </a:rPr>
              <a:t>3-year forecasts</a:t>
            </a:r>
          </a:p>
          <a:p>
            <a:pPr marL="1009650" lvl="1" indent="-609600" eaLnBrk="1" hangingPunct="1">
              <a:lnSpc>
                <a:spcPct val="80000"/>
              </a:lnSpc>
            </a:pPr>
            <a:endParaRPr lang="en-GB" sz="2400" smtClean="0">
              <a:latin typeface="Calibri" pitchFamily="34" charset="0"/>
              <a:cs typeface="Calibri" pitchFamily="34" charset="0"/>
            </a:endParaRPr>
          </a:p>
          <a:p>
            <a:pPr marL="609600" indent="-609600" eaLnBrk="1" hangingPunct="1">
              <a:lnSpc>
                <a:spcPct val="80000"/>
              </a:lnSpc>
            </a:pPr>
            <a:r>
              <a:rPr lang="en-GB" sz="2800" smtClean="0">
                <a:latin typeface="Calibri" pitchFamily="34" charset="0"/>
                <a:cs typeface="Calibri" pitchFamily="34" charset="0"/>
              </a:rPr>
              <a:t>Non-aid flow related information</a:t>
            </a:r>
          </a:p>
          <a:p>
            <a:pPr marL="1009650" lvl="1" indent="-609600" eaLnBrk="1" hangingPunct="1">
              <a:lnSpc>
                <a:spcPct val="80000"/>
              </a:lnSpc>
            </a:pPr>
            <a:r>
              <a:rPr lang="en-GB" sz="2400" smtClean="0">
                <a:latin typeface="Calibri" pitchFamily="34" charset="0"/>
                <a:cs typeface="Calibri" pitchFamily="34" charset="0"/>
              </a:rPr>
              <a:t>Aid agreements, policies and procedures</a:t>
            </a:r>
          </a:p>
          <a:p>
            <a:pPr marL="1009650" lvl="1" indent="-609600" eaLnBrk="1" hangingPunct="1">
              <a:lnSpc>
                <a:spcPct val="80000"/>
              </a:lnSpc>
            </a:pPr>
            <a:r>
              <a:rPr lang="en-GB" sz="2400" smtClean="0">
                <a:latin typeface="Calibri" pitchFamily="34" charset="0"/>
                <a:cs typeface="Calibri" pitchFamily="34" charset="0"/>
              </a:rPr>
              <a:t>Country, regional &amp; sectoral strategies</a:t>
            </a:r>
            <a:endParaRPr lang="en-GB" sz="2400" smtClean="0">
              <a:latin typeface="Calibri" pitchFamily="34" charset="0"/>
            </a:endParaRPr>
          </a:p>
          <a:p>
            <a:pPr marL="609600" indent="-609600" eaLnBrk="1" hangingPunct="1">
              <a:lnSpc>
                <a:spcPct val="80000"/>
              </a:lnSpc>
            </a:pPr>
            <a:endParaRPr lang="en-GB" sz="2400" smtClean="0">
              <a:latin typeface="Calibri" pitchFamily="34" charset="0"/>
            </a:endParaRPr>
          </a:p>
        </p:txBody>
      </p:sp>
      <p:sp>
        <p:nvSpPr>
          <p:cNvPr id="4" name="Title 1"/>
          <p:cNvSpPr txBox="1">
            <a:spLocks/>
          </p:cNvSpPr>
          <p:nvPr/>
        </p:nvSpPr>
        <p:spPr>
          <a:xfrm>
            <a:off x="0" y="0"/>
            <a:ext cx="9144000" cy="1143000"/>
          </a:xfrm>
          <a:prstGeom prst="rect">
            <a:avLst/>
          </a:prstGeom>
          <a:solidFill>
            <a:srgbClr val="002060"/>
          </a:solidFill>
        </p:spPr>
        <p:txBody>
          <a:bodyPr anchor="ctr"/>
          <a:lstStyle/>
          <a:p>
            <a:pPr algn="ctr" fontAlgn="auto">
              <a:spcAft>
                <a:spcPts val="0"/>
              </a:spcAft>
              <a:defRPr/>
            </a:pPr>
            <a:r>
              <a:rPr lang="en-GB" sz="3600" b="1" dirty="0">
                <a:solidFill>
                  <a:schemeClr val="bg1"/>
                </a:solidFill>
              </a:rPr>
              <a:t>Scope </a:t>
            </a:r>
            <a:endParaRPr lang="en-US" sz="3600" dirty="0">
              <a:solidFill>
                <a:schemeClr val="bg1"/>
              </a:solidFill>
              <a:latin typeface="+mj-lt"/>
              <a:ea typeface="+mj-ea"/>
              <a:cs typeface="+mj-cs"/>
            </a:endParaRPr>
          </a:p>
        </p:txBody>
      </p:sp>
      <p:pic>
        <p:nvPicPr>
          <p:cNvPr id="21508" name="Picture 1"/>
          <p:cNvPicPr>
            <a:picLocks noChangeAspect="1" noChangeArrowheads="1"/>
          </p:cNvPicPr>
          <p:nvPr/>
        </p:nvPicPr>
        <p:blipFill>
          <a:blip r:embed="rId3" cstate="print"/>
          <a:srcRect/>
          <a:stretch>
            <a:fillRect/>
          </a:stretch>
        </p:blipFill>
        <p:spPr bwMode="auto">
          <a:xfrm>
            <a:off x="6629400" y="5867400"/>
            <a:ext cx="2514600" cy="990600"/>
          </a:xfrm>
          <a:prstGeom prst="rect">
            <a:avLst/>
          </a:prstGeom>
          <a:noFill/>
          <a:ln w="9525">
            <a:noFill/>
            <a:miter lim="800000"/>
            <a:headEnd/>
            <a:tailEnd/>
          </a:ln>
        </p:spPr>
      </p:pic>
      <p:sp>
        <p:nvSpPr>
          <p:cNvPr id="21509" name="TextBox 5"/>
          <p:cNvSpPr txBox="1">
            <a:spLocks noChangeArrowheads="1"/>
          </p:cNvSpPr>
          <p:nvPr/>
        </p:nvSpPr>
        <p:spPr bwMode="auto">
          <a:xfrm>
            <a:off x="0" y="6500813"/>
            <a:ext cx="3714750" cy="369887"/>
          </a:xfrm>
          <a:prstGeom prst="rect">
            <a:avLst/>
          </a:prstGeom>
          <a:noFill/>
          <a:ln w="9525">
            <a:noFill/>
            <a:miter lim="800000"/>
            <a:headEnd/>
            <a:tailEnd/>
          </a:ln>
        </p:spPr>
        <p:txBody>
          <a:bodyPr>
            <a:spAutoFit/>
          </a:bodyPr>
          <a:lstStyle/>
          <a:p>
            <a:pPr eaLnBrk="0" hangingPunct="0"/>
            <a:r>
              <a:rPr lang="en-GB" b="1">
                <a:solidFill>
                  <a:srgbClr val="002060"/>
                </a:solidFill>
                <a:latin typeface="Arial" charset="0"/>
                <a:ea typeface="ヒラギノ角ゴ Pro W3" pitchFamily="48" charset="-128"/>
              </a:rPr>
              <a:t>www.aidtransparency.net</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6">
      <a:dk1>
        <a:srgbClr val="373273"/>
      </a:dk1>
      <a:lt1>
        <a:srgbClr val="D2F78B"/>
      </a:lt1>
      <a:dk2>
        <a:srgbClr val="373273"/>
      </a:dk2>
      <a:lt2>
        <a:srgbClr val="808080"/>
      </a:lt2>
      <a:accent1>
        <a:srgbClr val="BBE0E3"/>
      </a:accent1>
      <a:accent2>
        <a:srgbClr val="333399"/>
      </a:accent2>
      <a:accent3>
        <a:srgbClr val="E5FAC4"/>
      </a:accent3>
      <a:accent4>
        <a:srgbClr val="2D2961"/>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73273"/>
        </a:dk1>
        <a:lt1>
          <a:srgbClr val="D2E29E"/>
        </a:lt1>
        <a:dk2>
          <a:srgbClr val="373273"/>
        </a:dk2>
        <a:lt2>
          <a:srgbClr val="808080"/>
        </a:lt2>
        <a:accent1>
          <a:srgbClr val="BBE0E3"/>
        </a:accent1>
        <a:accent2>
          <a:srgbClr val="333399"/>
        </a:accent2>
        <a:accent3>
          <a:srgbClr val="E5EECC"/>
        </a:accent3>
        <a:accent4>
          <a:srgbClr val="2D296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373273"/>
        </a:dk1>
        <a:lt1>
          <a:srgbClr val="DDE9B5"/>
        </a:lt1>
        <a:dk2>
          <a:srgbClr val="373273"/>
        </a:dk2>
        <a:lt2>
          <a:srgbClr val="808080"/>
        </a:lt2>
        <a:accent1>
          <a:srgbClr val="BBE0E3"/>
        </a:accent1>
        <a:accent2>
          <a:srgbClr val="333399"/>
        </a:accent2>
        <a:accent3>
          <a:srgbClr val="EBF2D7"/>
        </a:accent3>
        <a:accent4>
          <a:srgbClr val="2D296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373273"/>
        </a:dk1>
        <a:lt1>
          <a:srgbClr val="D2EF8B"/>
        </a:lt1>
        <a:dk2>
          <a:srgbClr val="373273"/>
        </a:dk2>
        <a:lt2>
          <a:srgbClr val="808080"/>
        </a:lt2>
        <a:accent1>
          <a:srgbClr val="BBE0E3"/>
        </a:accent1>
        <a:accent2>
          <a:srgbClr val="333399"/>
        </a:accent2>
        <a:accent3>
          <a:srgbClr val="E5F6C4"/>
        </a:accent3>
        <a:accent4>
          <a:srgbClr val="2D296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373273"/>
        </a:dk1>
        <a:lt1>
          <a:srgbClr val="D2F78B"/>
        </a:lt1>
        <a:dk2>
          <a:srgbClr val="373273"/>
        </a:dk2>
        <a:lt2>
          <a:srgbClr val="808080"/>
        </a:lt2>
        <a:accent1>
          <a:srgbClr val="BBE0E3"/>
        </a:accent1>
        <a:accent2>
          <a:srgbClr val="333399"/>
        </a:accent2>
        <a:accent3>
          <a:srgbClr val="E5FAC4"/>
        </a:accent3>
        <a:accent4>
          <a:srgbClr val="2D296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2118</TotalTime>
  <Words>2227</Words>
  <Application>Microsoft Office PowerPoint</Application>
  <PresentationFormat>On-screen Show (4:3)</PresentationFormat>
  <Paragraphs>332</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Calibri</vt:lpstr>
      <vt:lpstr>Arial</vt:lpstr>
      <vt:lpstr>ヒラギノ角ゴ Pro W3</vt:lpstr>
      <vt:lpstr>Default Design</vt:lpstr>
      <vt:lpstr>International Aid Transparency Initiative (IATI)   Workshop – Tracking of Data of DRR and Recovery Danila Boneva IATI Secretariat, UNDP   14 April 2011, Helsinki</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www.aidtransparency.net</vt:lpstr>
    </vt:vector>
  </TitlesOfParts>
  <Company>DFID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Eleri Jones</dc:creator>
  <cp:lastModifiedBy>danila.boneva</cp:lastModifiedBy>
  <cp:revision>202</cp:revision>
  <dcterms:created xsi:type="dcterms:W3CDTF">2009-06-17T16:00:57Z</dcterms:created>
  <dcterms:modified xsi:type="dcterms:W3CDTF">2011-04-14T04:13:47Z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0008006c09000000000001023720</vt:lpwstr>
  </property>
</Properties>
</file>